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20" r:id="rId3"/>
    <p:sldId id="281" r:id="rId4"/>
    <p:sldId id="257" r:id="rId5"/>
    <p:sldId id="258" r:id="rId6"/>
    <p:sldId id="260" r:id="rId7"/>
    <p:sldId id="276" r:id="rId8"/>
    <p:sldId id="262" r:id="rId9"/>
    <p:sldId id="263" r:id="rId10"/>
    <p:sldId id="261" r:id="rId11"/>
    <p:sldId id="322" r:id="rId12"/>
    <p:sldId id="324" r:id="rId13"/>
    <p:sldId id="326" r:id="rId14"/>
    <p:sldId id="321" r:id="rId15"/>
    <p:sldId id="327"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710"/>
    <p:restoredTop sz="96774"/>
  </p:normalViewPr>
  <p:slideViewPr>
    <p:cSldViewPr snapToGrid="0">
      <p:cViewPr>
        <p:scale>
          <a:sx n="120" d="100"/>
          <a:sy n="120" d="100"/>
        </p:scale>
        <p:origin x="144" y="664"/>
      </p:cViewPr>
      <p:guideLst/>
    </p:cSldViewPr>
  </p:slideViewPr>
  <p:notesTextViewPr>
    <p:cViewPr>
      <p:scale>
        <a:sx n="1" d="1"/>
        <a:sy n="1" d="1"/>
      </p:scale>
      <p:origin x="0" y="0"/>
    </p:cViewPr>
  </p:notesTextViewPr>
  <p:sorterViewPr>
    <p:cViewPr>
      <p:scale>
        <a:sx n="129" d="100"/>
        <a:sy n="12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57257-1CF2-4165-BE57-89890BF10C0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1BB66C-A6D6-4EAB-8C09-67FF5C1124DF}">
      <dgm:prSet/>
      <dgm:spPr/>
      <dgm:t>
        <a:bodyPr/>
        <a:lstStyle/>
        <a:p>
          <a:pPr>
            <a:lnSpc>
              <a:spcPct val="100000"/>
            </a:lnSpc>
          </a:pPr>
          <a:r>
            <a:rPr lang="en-US" dirty="0"/>
            <a:t>Adequately fill vascular system to achieve venous return, stroke volume/cardiac output  and a stable target blood pressure</a:t>
          </a:r>
        </a:p>
      </dgm:t>
    </dgm:pt>
    <dgm:pt modelId="{CF08C40F-A5A1-42AF-A1E8-5D14211843A3}" type="parTrans" cxnId="{2E426DA4-1609-4BA3-B3F3-90AAB8F4516B}">
      <dgm:prSet/>
      <dgm:spPr/>
      <dgm:t>
        <a:bodyPr/>
        <a:lstStyle/>
        <a:p>
          <a:endParaRPr lang="en-US" sz="1600"/>
        </a:p>
      </dgm:t>
    </dgm:pt>
    <dgm:pt modelId="{067C6C56-C9C3-4163-9EED-F3C20156B549}" type="sibTrans" cxnId="{2E426DA4-1609-4BA3-B3F3-90AAB8F4516B}">
      <dgm:prSet/>
      <dgm:spPr/>
      <dgm:t>
        <a:bodyPr/>
        <a:lstStyle/>
        <a:p>
          <a:pPr>
            <a:lnSpc>
              <a:spcPct val="100000"/>
            </a:lnSpc>
          </a:pPr>
          <a:endParaRPr lang="en-US"/>
        </a:p>
      </dgm:t>
    </dgm:pt>
    <dgm:pt modelId="{1F3A4F08-3547-4930-92E2-EAAE4A2484CC}">
      <dgm:prSet/>
      <dgm:spPr/>
      <dgm:t>
        <a:bodyPr/>
        <a:lstStyle/>
        <a:p>
          <a:pPr>
            <a:lnSpc>
              <a:spcPct val="100000"/>
            </a:lnSpc>
          </a:pPr>
          <a:r>
            <a:rPr lang="en-US" dirty="0"/>
            <a:t>Maintain  a stable vascular volume despite ongoing renal, blood and insensible losses </a:t>
          </a:r>
        </a:p>
      </dgm:t>
    </dgm:pt>
    <dgm:pt modelId="{694B4763-827F-4265-84D0-8C4F37B83E78}" type="parTrans" cxnId="{75EDC048-8A4F-481C-8DA3-B4039CC1DAB5}">
      <dgm:prSet/>
      <dgm:spPr/>
      <dgm:t>
        <a:bodyPr/>
        <a:lstStyle/>
        <a:p>
          <a:endParaRPr lang="en-US" sz="1600"/>
        </a:p>
      </dgm:t>
    </dgm:pt>
    <dgm:pt modelId="{2FE4D0D0-2F67-4B04-8541-7AA53C20A41C}" type="sibTrans" cxnId="{75EDC048-8A4F-481C-8DA3-B4039CC1DAB5}">
      <dgm:prSet/>
      <dgm:spPr/>
      <dgm:t>
        <a:bodyPr/>
        <a:lstStyle/>
        <a:p>
          <a:pPr>
            <a:lnSpc>
              <a:spcPct val="100000"/>
            </a:lnSpc>
          </a:pPr>
          <a:endParaRPr lang="en-US"/>
        </a:p>
      </dgm:t>
    </dgm:pt>
    <dgm:pt modelId="{3CF2A6A3-DF5D-451B-ADC7-443F66A69CA9}">
      <dgm:prSet/>
      <dgm:spPr/>
      <dgm:t>
        <a:bodyPr/>
        <a:lstStyle/>
        <a:p>
          <a:pPr>
            <a:lnSpc>
              <a:spcPct val="100000"/>
            </a:lnSpc>
          </a:pPr>
          <a:r>
            <a:rPr lang="en-US" dirty="0"/>
            <a:t>Establishing pre-load dependency  &amp; relative position on the Frank-Starling curve</a:t>
          </a:r>
        </a:p>
      </dgm:t>
    </dgm:pt>
    <dgm:pt modelId="{F1BDC2A5-0C75-4BDB-AE22-36F4D36CB9D9}" type="parTrans" cxnId="{A153C0B1-7CC8-4BA9-A41F-85BB6D329D20}">
      <dgm:prSet/>
      <dgm:spPr/>
      <dgm:t>
        <a:bodyPr/>
        <a:lstStyle/>
        <a:p>
          <a:endParaRPr lang="en-US" sz="1600"/>
        </a:p>
      </dgm:t>
    </dgm:pt>
    <dgm:pt modelId="{BD7B711F-552F-4622-B34D-545533F942AC}" type="sibTrans" cxnId="{A153C0B1-7CC8-4BA9-A41F-85BB6D329D20}">
      <dgm:prSet/>
      <dgm:spPr/>
      <dgm:t>
        <a:bodyPr/>
        <a:lstStyle/>
        <a:p>
          <a:pPr>
            <a:lnSpc>
              <a:spcPct val="100000"/>
            </a:lnSpc>
          </a:pPr>
          <a:endParaRPr lang="en-US"/>
        </a:p>
      </dgm:t>
    </dgm:pt>
    <dgm:pt modelId="{9A562733-9287-4AD5-BB99-D9BE1D8A1B82}">
      <dgm:prSet/>
      <dgm:spPr/>
      <dgm:t>
        <a:bodyPr/>
        <a:lstStyle/>
        <a:p>
          <a:pPr>
            <a:lnSpc>
              <a:spcPct val="100000"/>
            </a:lnSpc>
          </a:pPr>
          <a:r>
            <a:rPr lang="en-US" dirty="0"/>
            <a:t>Minimize fluid and salt loading  &amp; 3</a:t>
          </a:r>
          <a:r>
            <a:rPr lang="en-US" baseline="30000" dirty="0"/>
            <a:t>rd</a:t>
          </a:r>
          <a:r>
            <a:rPr lang="en-US" dirty="0"/>
            <a:t> spacing in the interstitial tissue compartment  </a:t>
          </a:r>
        </a:p>
      </dgm:t>
    </dgm:pt>
    <dgm:pt modelId="{4B81A618-20F4-483F-BE38-C5D0F29AC016}" type="parTrans" cxnId="{32CB148F-EAB5-4607-AF9C-7ED918F9A0F8}">
      <dgm:prSet/>
      <dgm:spPr/>
      <dgm:t>
        <a:bodyPr/>
        <a:lstStyle/>
        <a:p>
          <a:endParaRPr lang="en-US" sz="1600"/>
        </a:p>
      </dgm:t>
    </dgm:pt>
    <dgm:pt modelId="{A9054479-7608-4D82-AE7C-7F63D27208D8}" type="sibTrans" cxnId="{32CB148F-EAB5-4607-AF9C-7ED918F9A0F8}">
      <dgm:prSet/>
      <dgm:spPr/>
      <dgm:t>
        <a:bodyPr/>
        <a:lstStyle/>
        <a:p>
          <a:endParaRPr lang="en-US"/>
        </a:p>
      </dgm:t>
    </dgm:pt>
    <dgm:pt modelId="{E45AB35C-E172-4B48-9018-3E7C720FBE79}" type="pres">
      <dgm:prSet presAssocID="{78057257-1CF2-4165-BE57-89890BF10C04}" presName="root" presStyleCnt="0">
        <dgm:presLayoutVars>
          <dgm:dir/>
          <dgm:resizeHandles val="exact"/>
        </dgm:presLayoutVars>
      </dgm:prSet>
      <dgm:spPr/>
    </dgm:pt>
    <dgm:pt modelId="{5CB0FAB5-4596-43B7-9390-A82D7651CBE1}" type="pres">
      <dgm:prSet presAssocID="{3CF2A6A3-DF5D-451B-ADC7-443F66A69CA9}" presName="compNode" presStyleCnt="0"/>
      <dgm:spPr/>
    </dgm:pt>
    <dgm:pt modelId="{2E359D72-AF88-43AC-A3B2-A2087BAAE3F3}" type="pres">
      <dgm:prSet presAssocID="{3CF2A6A3-DF5D-451B-ADC7-443F66A69CA9}" presName="bgRect" presStyleLbl="bgShp" presStyleIdx="0" presStyleCnt="4"/>
      <dgm:spPr/>
    </dgm:pt>
    <dgm:pt modelId="{949D76BF-F76E-484A-98DE-04240013B2D9}" type="pres">
      <dgm:prSet presAssocID="{3CF2A6A3-DF5D-451B-ADC7-443F66A69CA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at"/>
        </a:ext>
      </dgm:extLst>
    </dgm:pt>
    <dgm:pt modelId="{41F6FCE8-320E-4A45-8DD6-BD0D50AAA385}" type="pres">
      <dgm:prSet presAssocID="{3CF2A6A3-DF5D-451B-ADC7-443F66A69CA9}" presName="spaceRect" presStyleCnt="0"/>
      <dgm:spPr/>
    </dgm:pt>
    <dgm:pt modelId="{5DAF9632-622B-49D8-9D39-32AF96C44F41}" type="pres">
      <dgm:prSet presAssocID="{3CF2A6A3-DF5D-451B-ADC7-443F66A69CA9}" presName="parTx" presStyleLbl="revTx" presStyleIdx="0" presStyleCnt="4">
        <dgm:presLayoutVars>
          <dgm:chMax val="0"/>
          <dgm:chPref val="0"/>
        </dgm:presLayoutVars>
      </dgm:prSet>
      <dgm:spPr/>
    </dgm:pt>
    <dgm:pt modelId="{B24BD46E-F4D0-4426-BC61-BDCAEBE238A0}" type="pres">
      <dgm:prSet presAssocID="{BD7B711F-552F-4622-B34D-545533F942AC}" presName="sibTrans" presStyleCnt="0"/>
      <dgm:spPr/>
    </dgm:pt>
    <dgm:pt modelId="{D63AAC67-DF7B-4074-AF2C-52E0793ACA4D}" type="pres">
      <dgm:prSet presAssocID="{091BB66C-A6D6-4EAB-8C09-67FF5C1124DF}" presName="compNode" presStyleCnt="0"/>
      <dgm:spPr/>
    </dgm:pt>
    <dgm:pt modelId="{5061544F-8750-4B86-856A-F3A5BB91E7DC}" type="pres">
      <dgm:prSet presAssocID="{091BB66C-A6D6-4EAB-8C09-67FF5C1124DF}" presName="bgRect" presStyleLbl="bgShp" presStyleIdx="1" presStyleCnt="4"/>
      <dgm:spPr/>
    </dgm:pt>
    <dgm:pt modelId="{9DF0A13F-AAF6-412E-81B4-86F5D28FA343}" type="pres">
      <dgm:prSet presAssocID="{091BB66C-A6D6-4EAB-8C09-67FF5C1124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5842E82B-EA51-43E0-8FE3-65D356CC5F32}" type="pres">
      <dgm:prSet presAssocID="{091BB66C-A6D6-4EAB-8C09-67FF5C1124DF}" presName="spaceRect" presStyleCnt="0"/>
      <dgm:spPr/>
    </dgm:pt>
    <dgm:pt modelId="{AD5770B2-A8DF-4833-87FD-A694FB10ED33}" type="pres">
      <dgm:prSet presAssocID="{091BB66C-A6D6-4EAB-8C09-67FF5C1124DF}" presName="parTx" presStyleLbl="revTx" presStyleIdx="1" presStyleCnt="4">
        <dgm:presLayoutVars>
          <dgm:chMax val="0"/>
          <dgm:chPref val="0"/>
        </dgm:presLayoutVars>
      </dgm:prSet>
      <dgm:spPr/>
    </dgm:pt>
    <dgm:pt modelId="{21061FBC-0C48-43EE-B052-5FE17B988E74}" type="pres">
      <dgm:prSet presAssocID="{067C6C56-C9C3-4163-9EED-F3C20156B549}" presName="sibTrans" presStyleCnt="0"/>
      <dgm:spPr/>
    </dgm:pt>
    <dgm:pt modelId="{7F6AF9AD-A81B-4B17-9F25-D02BBCD5D5D5}" type="pres">
      <dgm:prSet presAssocID="{1F3A4F08-3547-4930-92E2-EAAE4A2484CC}" presName="compNode" presStyleCnt="0"/>
      <dgm:spPr/>
    </dgm:pt>
    <dgm:pt modelId="{2DBB8975-D9C6-454B-8152-9828242C46CC}" type="pres">
      <dgm:prSet presAssocID="{1F3A4F08-3547-4930-92E2-EAAE4A2484CC}" presName="bgRect" presStyleLbl="bgShp" presStyleIdx="2" presStyleCnt="4"/>
      <dgm:spPr/>
    </dgm:pt>
    <dgm:pt modelId="{72539624-F119-48F4-AB9F-67B088332E91}" type="pres">
      <dgm:prSet presAssocID="{1F3A4F08-3547-4930-92E2-EAAE4A2484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dneys"/>
        </a:ext>
      </dgm:extLst>
    </dgm:pt>
    <dgm:pt modelId="{B513C944-904C-4B11-A0C9-8C014492BB2C}" type="pres">
      <dgm:prSet presAssocID="{1F3A4F08-3547-4930-92E2-EAAE4A2484CC}" presName="spaceRect" presStyleCnt="0"/>
      <dgm:spPr/>
    </dgm:pt>
    <dgm:pt modelId="{B779B6FB-1705-4F72-B09D-AA2A6EF16813}" type="pres">
      <dgm:prSet presAssocID="{1F3A4F08-3547-4930-92E2-EAAE4A2484CC}" presName="parTx" presStyleLbl="revTx" presStyleIdx="2" presStyleCnt="4">
        <dgm:presLayoutVars>
          <dgm:chMax val="0"/>
          <dgm:chPref val="0"/>
        </dgm:presLayoutVars>
      </dgm:prSet>
      <dgm:spPr/>
    </dgm:pt>
    <dgm:pt modelId="{E7845AA3-8E9D-4BF6-A625-9315D69E19A9}" type="pres">
      <dgm:prSet presAssocID="{2FE4D0D0-2F67-4B04-8541-7AA53C20A41C}" presName="sibTrans" presStyleCnt="0"/>
      <dgm:spPr/>
    </dgm:pt>
    <dgm:pt modelId="{99AAE4F5-E9A7-4631-AFD4-B1F5096A6779}" type="pres">
      <dgm:prSet presAssocID="{9A562733-9287-4AD5-BB99-D9BE1D8A1B82}" presName="compNode" presStyleCnt="0"/>
      <dgm:spPr/>
    </dgm:pt>
    <dgm:pt modelId="{9930507B-1601-453E-ACE3-5D5423867A3E}" type="pres">
      <dgm:prSet presAssocID="{9A562733-9287-4AD5-BB99-D9BE1D8A1B82}" presName="bgRect" presStyleLbl="bgShp" presStyleIdx="3" presStyleCnt="4"/>
      <dgm:spPr/>
    </dgm:pt>
    <dgm:pt modelId="{B6F4FA83-4A61-4770-A971-6BB976B512F7}" type="pres">
      <dgm:prSet presAssocID="{9A562733-9287-4AD5-BB99-D9BE1D8A1B8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V"/>
        </a:ext>
      </dgm:extLst>
    </dgm:pt>
    <dgm:pt modelId="{CA15619B-21E3-460B-B94B-29BE2F891947}" type="pres">
      <dgm:prSet presAssocID="{9A562733-9287-4AD5-BB99-D9BE1D8A1B82}" presName="spaceRect" presStyleCnt="0"/>
      <dgm:spPr/>
    </dgm:pt>
    <dgm:pt modelId="{2210AE6A-E3F6-4867-B221-21570D83CE73}" type="pres">
      <dgm:prSet presAssocID="{9A562733-9287-4AD5-BB99-D9BE1D8A1B82}" presName="parTx" presStyleLbl="revTx" presStyleIdx="3" presStyleCnt="4">
        <dgm:presLayoutVars>
          <dgm:chMax val="0"/>
          <dgm:chPref val="0"/>
        </dgm:presLayoutVars>
      </dgm:prSet>
      <dgm:spPr/>
    </dgm:pt>
  </dgm:ptLst>
  <dgm:cxnLst>
    <dgm:cxn modelId="{1815C403-886A-3B43-9E54-2607B7272D84}" type="presOf" srcId="{1F3A4F08-3547-4930-92E2-EAAE4A2484CC}" destId="{B779B6FB-1705-4F72-B09D-AA2A6EF16813}" srcOrd="0" destOrd="0" presId="urn:microsoft.com/office/officeart/2018/2/layout/IconVerticalSolidList"/>
    <dgm:cxn modelId="{D9714B09-C0C6-D64D-A960-F802D960B11D}" type="presOf" srcId="{78057257-1CF2-4165-BE57-89890BF10C04}" destId="{E45AB35C-E172-4B48-9018-3E7C720FBE79}" srcOrd="0" destOrd="0" presId="urn:microsoft.com/office/officeart/2018/2/layout/IconVerticalSolidList"/>
    <dgm:cxn modelId="{75EDC048-8A4F-481C-8DA3-B4039CC1DAB5}" srcId="{78057257-1CF2-4165-BE57-89890BF10C04}" destId="{1F3A4F08-3547-4930-92E2-EAAE4A2484CC}" srcOrd="2" destOrd="0" parTransId="{694B4763-827F-4265-84D0-8C4F37B83E78}" sibTransId="{2FE4D0D0-2F67-4B04-8541-7AA53C20A41C}"/>
    <dgm:cxn modelId="{32CB148F-EAB5-4607-AF9C-7ED918F9A0F8}" srcId="{78057257-1CF2-4165-BE57-89890BF10C04}" destId="{9A562733-9287-4AD5-BB99-D9BE1D8A1B82}" srcOrd="3" destOrd="0" parTransId="{4B81A618-20F4-483F-BE38-C5D0F29AC016}" sibTransId="{A9054479-7608-4D82-AE7C-7F63D27208D8}"/>
    <dgm:cxn modelId="{2E426DA4-1609-4BA3-B3F3-90AAB8F4516B}" srcId="{78057257-1CF2-4165-BE57-89890BF10C04}" destId="{091BB66C-A6D6-4EAB-8C09-67FF5C1124DF}" srcOrd="1" destOrd="0" parTransId="{CF08C40F-A5A1-42AF-A1E8-5D14211843A3}" sibTransId="{067C6C56-C9C3-4163-9EED-F3C20156B549}"/>
    <dgm:cxn modelId="{A153C0B1-7CC8-4BA9-A41F-85BB6D329D20}" srcId="{78057257-1CF2-4165-BE57-89890BF10C04}" destId="{3CF2A6A3-DF5D-451B-ADC7-443F66A69CA9}" srcOrd="0" destOrd="0" parTransId="{F1BDC2A5-0C75-4BDB-AE22-36F4D36CB9D9}" sibTransId="{BD7B711F-552F-4622-B34D-545533F942AC}"/>
    <dgm:cxn modelId="{D0A48BC4-A3F9-4B4B-AEFA-960B0F408D8A}" type="presOf" srcId="{091BB66C-A6D6-4EAB-8C09-67FF5C1124DF}" destId="{AD5770B2-A8DF-4833-87FD-A694FB10ED33}" srcOrd="0" destOrd="0" presId="urn:microsoft.com/office/officeart/2018/2/layout/IconVerticalSolidList"/>
    <dgm:cxn modelId="{8C1171E1-D5DE-A74F-A63E-BB8CF23F1EEF}" type="presOf" srcId="{3CF2A6A3-DF5D-451B-ADC7-443F66A69CA9}" destId="{5DAF9632-622B-49D8-9D39-32AF96C44F41}" srcOrd="0" destOrd="0" presId="urn:microsoft.com/office/officeart/2018/2/layout/IconVerticalSolidList"/>
    <dgm:cxn modelId="{14F8E2F1-1964-E44C-A1A9-41692E9B2D4D}" type="presOf" srcId="{9A562733-9287-4AD5-BB99-D9BE1D8A1B82}" destId="{2210AE6A-E3F6-4867-B221-21570D83CE73}" srcOrd="0" destOrd="0" presId="urn:microsoft.com/office/officeart/2018/2/layout/IconVerticalSolidList"/>
    <dgm:cxn modelId="{5A497126-010B-5646-B474-CA1B98F514E6}" type="presParOf" srcId="{E45AB35C-E172-4B48-9018-3E7C720FBE79}" destId="{5CB0FAB5-4596-43B7-9390-A82D7651CBE1}" srcOrd="0" destOrd="0" presId="urn:microsoft.com/office/officeart/2018/2/layout/IconVerticalSolidList"/>
    <dgm:cxn modelId="{5C6F35F5-49DC-8F4F-BB64-7CCB4BB9EA57}" type="presParOf" srcId="{5CB0FAB5-4596-43B7-9390-A82D7651CBE1}" destId="{2E359D72-AF88-43AC-A3B2-A2087BAAE3F3}" srcOrd="0" destOrd="0" presId="urn:microsoft.com/office/officeart/2018/2/layout/IconVerticalSolidList"/>
    <dgm:cxn modelId="{7E2E7017-1CD4-A24D-9184-4EB03ABD1EEA}" type="presParOf" srcId="{5CB0FAB5-4596-43B7-9390-A82D7651CBE1}" destId="{949D76BF-F76E-484A-98DE-04240013B2D9}" srcOrd="1" destOrd="0" presId="urn:microsoft.com/office/officeart/2018/2/layout/IconVerticalSolidList"/>
    <dgm:cxn modelId="{4CE4A7A3-0FA5-8D49-9C73-BE83A6BAD618}" type="presParOf" srcId="{5CB0FAB5-4596-43B7-9390-A82D7651CBE1}" destId="{41F6FCE8-320E-4A45-8DD6-BD0D50AAA385}" srcOrd="2" destOrd="0" presId="urn:microsoft.com/office/officeart/2018/2/layout/IconVerticalSolidList"/>
    <dgm:cxn modelId="{F9BA4253-F57C-F342-9652-4391BAE6B94D}" type="presParOf" srcId="{5CB0FAB5-4596-43B7-9390-A82D7651CBE1}" destId="{5DAF9632-622B-49D8-9D39-32AF96C44F41}" srcOrd="3" destOrd="0" presId="urn:microsoft.com/office/officeart/2018/2/layout/IconVerticalSolidList"/>
    <dgm:cxn modelId="{369D9BC8-8E54-5B45-8D5E-CE98254A742E}" type="presParOf" srcId="{E45AB35C-E172-4B48-9018-3E7C720FBE79}" destId="{B24BD46E-F4D0-4426-BC61-BDCAEBE238A0}" srcOrd="1" destOrd="0" presId="urn:microsoft.com/office/officeart/2018/2/layout/IconVerticalSolidList"/>
    <dgm:cxn modelId="{CA858149-1E41-6B4D-B61B-675F445A3AB6}" type="presParOf" srcId="{E45AB35C-E172-4B48-9018-3E7C720FBE79}" destId="{D63AAC67-DF7B-4074-AF2C-52E0793ACA4D}" srcOrd="2" destOrd="0" presId="urn:microsoft.com/office/officeart/2018/2/layout/IconVerticalSolidList"/>
    <dgm:cxn modelId="{49304F03-1874-FB4F-9E50-D778227132A1}" type="presParOf" srcId="{D63AAC67-DF7B-4074-AF2C-52E0793ACA4D}" destId="{5061544F-8750-4B86-856A-F3A5BB91E7DC}" srcOrd="0" destOrd="0" presId="urn:microsoft.com/office/officeart/2018/2/layout/IconVerticalSolidList"/>
    <dgm:cxn modelId="{63345067-4352-3B47-8BF8-11DFFEC81CB0}" type="presParOf" srcId="{D63AAC67-DF7B-4074-AF2C-52E0793ACA4D}" destId="{9DF0A13F-AAF6-412E-81B4-86F5D28FA343}" srcOrd="1" destOrd="0" presId="urn:microsoft.com/office/officeart/2018/2/layout/IconVerticalSolidList"/>
    <dgm:cxn modelId="{919552A8-85D9-D94C-B12E-466A72181428}" type="presParOf" srcId="{D63AAC67-DF7B-4074-AF2C-52E0793ACA4D}" destId="{5842E82B-EA51-43E0-8FE3-65D356CC5F32}" srcOrd="2" destOrd="0" presId="urn:microsoft.com/office/officeart/2018/2/layout/IconVerticalSolidList"/>
    <dgm:cxn modelId="{21E593A0-B30D-A244-A812-C3E9F8012A71}" type="presParOf" srcId="{D63AAC67-DF7B-4074-AF2C-52E0793ACA4D}" destId="{AD5770B2-A8DF-4833-87FD-A694FB10ED33}" srcOrd="3" destOrd="0" presId="urn:microsoft.com/office/officeart/2018/2/layout/IconVerticalSolidList"/>
    <dgm:cxn modelId="{F9140E95-AA0A-3B44-A0D3-85B7F4D0C92A}" type="presParOf" srcId="{E45AB35C-E172-4B48-9018-3E7C720FBE79}" destId="{21061FBC-0C48-43EE-B052-5FE17B988E74}" srcOrd="3" destOrd="0" presId="urn:microsoft.com/office/officeart/2018/2/layout/IconVerticalSolidList"/>
    <dgm:cxn modelId="{C8F220A9-62C7-D048-8CE2-1F2099BFF0AF}" type="presParOf" srcId="{E45AB35C-E172-4B48-9018-3E7C720FBE79}" destId="{7F6AF9AD-A81B-4B17-9F25-D02BBCD5D5D5}" srcOrd="4" destOrd="0" presId="urn:microsoft.com/office/officeart/2018/2/layout/IconVerticalSolidList"/>
    <dgm:cxn modelId="{6A0409E4-5667-264A-9793-889A55D9545C}" type="presParOf" srcId="{7F6AF9AD-A81B-4B17-9F25-D02BBCD5D5D5}" destId="{2DBB8975-D9C6-454B-8152-9828242C46CC}" srcOrd="0" destOrd="0" presId="urn:microsoft.com/office/officeart/2018/2/layout/IconVerticalSolidList"/>
    <dgm:cxn modelId="{35B3886A-ED40-EA43-93EB-0BE45B7FCF10}" type="presParOf" srcId="{7F6AF9AD-A81B-4B17-9F25-D02BBCD5D5D5}" destId="{72539624-F119-48F4-AB9F-67B088332E91}" srcOrd="1" destOrd="0" presId="urn:microsoft.com/office/officeart/2018/2/layout/IconVerticalSolidList"/>
    <dgm:cxn modelId="{B7BD7C7D-9CA9-5741-96BF-6F3325D843E2}" type="presParOf" srcId="{7F6AF9AD-A81B-4B17-9F25-D02BBCD5D5D5}" destId="{B513C944-904C-4B11-A0C9-8C014492BB2C}" srcOrd="2" destOrd="0" presId="urn:microsoft.com/office/officeart/2018/2/layout/IconVerticalSolidList"/>
    <dgm:cxn modelId="{AB408853-0606-6F4E-BDEC-8B2F1DA08371}" type="presParOf" srcId="{7F6AF9AD-A81B-4B17-9F25-D02BBCD5D5D5}" destId="{B779B6FB-1705-4F72-B09D-AA2A6EF16813}" srcOrd="3" destOrd="0" presId="urn:microsoft.com/office/officeart/2018/2/layout/IconVerticalSolidList"/>
    <dgm:cxn modelId="{5EB85F26-95B5-FD48-A101-9DA91E1D109C}" type="presParOf" srcId="{E45AB35C-E172-4B48-9018-3E7C720FBE79}" destId="{E7845AA3-8E9D-4BF6-A625-9315D69E19A9}" srcOrd="5" destOrd="0" presId="urn:microsoft.com/office/officeart/2018/2/layout/IconVerticalSolidList"/>
    <dgm:cxn modelId="{FD14D336-B2AA-7844-BA46-370B16E406E7}" type="presParOf" srcId="{E45AB35C-E172-4B48-9018-3E7C720FBE79}" destId="{99AAE4F5-E9A7-4631-AFD4-B1F5096A6779}" srcOrd="6" destOrd="0" presId="urn:microsoft.com/office/officeart/2018/2/layout/IconVerticalSolidList"/>
    <dgm:cxn modelId="{E02E7D24-F741-F445-A019-73752B9E94CE}" type="presParOf" srcId="{99AAE4F5-E9A7-4631-AFD4-B1F5096A6779}" destId="{9930507B-1601-453E-ACE3-5D5423867A3E}" srcOrd="0" destOrd="0" presId="urn:microsoft.com/office/officeart/2018/2/layout/IconVerticalSolidList"/>
    <dgm:cxn modelId="{F9FDA4DA-2CFE-C642-92DA-69260ABA8CF0}" type="presParOf" srcId="{99AAE4F5-E9A7-4631-AFD4-B1F5096A6779}" destId="{B6F4FA83-4A61-4770-A971-6BB976B512F7}" srcOrd="1" destOrd="0" presId="urn:microsoft.com/office/officeart/2018/2/layout/IconVerticalSolidList"/>
    <dgm:cxn modelId="{78492019-6686-4743-B49B-DFBCDC3D0D9F}" type="presParOf" srcId="{99AAE4F5-E9A7-4631-AFD4-B1F5096A6779}" destId="{CA15619B-21E3-460B-B94B-29BE2F891947}" srcOrd="2" destOrd="0" presId="urn:microsoft.com/office/officeart/2018/2/layout/IconVerticalSolidList"/>
    <dgm:cxn modelId="{6A342003-3D77-2848-B315-CF78BCC20D92}" type="presParOf" srcId="{99AAE4F5-E9A7-4631-AFD4-B1F5096A6779}" destId="{2210AE6A-E3F6-4867-B221-21570D83CE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59D72-AF88-43AC-A3B2-A2087BAAE3F3}">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D76BF-F76E-484A-98DE-04240013B2D9}">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AF9632-622B-49D8-9D39-32AF96C44F41}">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100000"/>
            </a:lnSpc>
            <a:spcBef>
              <a:spcPct val="0"/>
            </a:spcBef>
            <a:spcAft>
              <a:spcPct val="35000"/>
            </a:spcAft>
            <a:buNone/>
          </a:pPr>
          <a:r>
            <a:rPr lang="en-US" sz="1900" kern="1200" dirty="0"/>
            <a:t>Establishing pre-load dependency  &amp; relative position on the Frank-Starling curve</a:t>
          </a:r>
        </a:p>
      </dsp:txBody>
      <dsp:txXfrm>
        <a:off x="1357965" y="2319"/>
        <a:ext cx="4887299" cy="1175727"/>
      </dsp:txXfrm>
    </dsp:sp>
    <dsp:sp modelId="{5061544F-8750-4B86-856A-F3A5BB91E7DC}">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0A13F-AAF6-412E-81B4-86F5D28FA343}">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5770B2-A8DF-4833-87FD-A694FB10ED33}">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100000"/>
            </a:lnSpc>
            <a:spcBef>
              <a:spcPct val="0"/>
            </a:spcBef>
            <a:spcAft>
              <a:spcPct val="35000"/>
            </a:spcAft>
            <a:buNone/>
          </a:pPr>
          <a:r>
            <a:rPr lang="en-US" sz="1900" kern="1200" dirty="0"/>
            <a:t>Adequately fill vascular system to achieve venous return, stroke volume/cardiac output  and a stable target blood pressure</a:t>
          </a:r>
        </a:p>
      </dsp:txBody>
      <dsp:txXfrm>
        <a:off x="1357965" y="1471979"/>
        <a:ext cx="4887299" cy="1175727"/>
      </dsp:txXfrm>
    </dsp:sp>
    <dsp:sp modelId="{2DBB8975-D9C6-454B-8152-9828242C46CC}">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39624-F119-48F4-AB9F-67B088332E91}">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79B6FB-1705-4F72-B09D-AA2A6EF16813}">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100000"/>
            </a:lnSpc>
            <a:spcBef>
              <a:spcPct val="0"/>
            </a:spcBef>
            <a:spcAft>
              <a:spcPct val="35000"/>
            </a:spcAft>
            <a:buNone/>
          </a:pPr>
          <a:r>
            <a:rPr lang="en-US" sz="1900" kern="1200" dirty="0"/>
            <a:t>Maintain  a stable vascular volume despite ongoing renal, blood and insensible losses </a:t>
          </a:r>
        </a:p>
      </dsp:txBody>
      <dsp:txXfrm>
        <a:off x="1357965" y="2941639"/>
        <a:ext cx="4887299" cy="1175727"/>
      </dsp:txXfrm>
    </dsp:sp>
    <dsp:sp modelId="{9930507B-1601-453E-ACE3-5D5423867A3E}">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F4FA83-4A61-4770-A971-6BB976B512F7}">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10AE6A-E3F6-4867-B221-21570D83CE73}">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100000"/>
            </a:lnSpc>
            <a:spcBef>
              <a:spcPct val="0"/>
            </a:spcBef>
            <a:spcAft>
              <a:spcPct val="35000"/>
            </a:spcAft>
            <a:buNone/>
          </a:pPr>
          <a:r>
            <a:rPr lang="en-US" sz="1900" kern="1200" dirty="0"/>
            <a:t>Minimize fluid and salt loading  &amp; 3</a:t>
          </a:r>
          <a:r>
            <a:rPr lang="en-US" sz="1900" kern="1200" baseline="30000" dirty="0"/>
            <a:t>rd</a:t>
          </a:r>
          <a:r>
            <a:rPr lang="en-US" sz="1900" kern="1200" dirty="0"/>
            <a:t> spacing in the interstitial tissue compartment  </a:t>
          </a:r>
        </a:p>
      </dsp:txBody>
      <dsp:txXfrm>
        <a:off x="1357965" y="4411299"/>
        <a:ext cx="4887299" cy="1175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A066D-55B9-FD44-84C8-618FC6507199}" type="datetimeFigureOut">
              <a:rPr lang="en-US" smtClean="0"/>
              <a:t>6/9/25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037DB-58FB-A144-958E-B82AAC8101B0}" type="slidenum">
              <a:rPr lang="en-US" smtClean="0"/>
              <a:t>‹#›</a:t>
            </a:fld>
            <a:endParaRPr lang="en-US"/>
          </a:p>
        </p:txBody>
      </p:sp>
    </p:spTree>
    <p:extLst>
      <p:ext uri="{BB962C8B-B14F-4D97-AF65-F5344CB8AC3E}">
        <p14:creationId xmlns:p14="http://schemas.microsoft.com/office/powerpoint/2010/main" val="312375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037DB-58FB-A144-958E-B82AAC8101B0}" type="slidenum">
              <a:rPr lang="en-US" smtClean="0"/>
              <a:t>4</a:t>
            </a:fld>
            <a:endParaRPr lang="en-US"/>
          </a:p>
        </p:txBody>
      </p:sp>
    </p:spTree>
    <p:extLst>
      <p:ext uri="{BB962C8B-B14F-4D97-AF65-F5344CB8AC3E}">
        <p14:creationId xmlns:p14="http://schemas.microsoft.com/office/powerpoint/2010/main" val="249182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1F537-0482-7819-FAA6-7115A05F5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BF01F-31C1-B80D-BCD3-ED932F5EC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16359-DFF5-5781-9884-1D1DD0348E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6353DC-28EC-16C1-F500-4F108C5DB9D8}"/>
              </a:ext>
            </a:extLst>
          </p:cNvPr>
          <p:cNvSpPr>
            <a:spLocks noGrp="1"/>
          </p:cNvSpPr>
          <p:nvPr>
            <p:ph type="sldNum" sz="quarter" idx="5"/>
          </p:nvPr>
        </p:nvSpPr>
        <p:spPr/>
        <p:txBody>
          <a:bodyPr/>
          <a:lstStyle/>
          <a:p>
            <a:fld id="{0EA037DB-58FB-A144-958E-B82AAC8101B0}" type="slidenum">
              <a:rPr lang="en-US" smtClean="0"/>
              <a:t>14</a:t>
            </a:fld>
            <a:endParaRPr lang="en-US"/>
          </a:p>
        </p:txBody>
      </p:sp>
    </p:spTree>
    <p:extLst>
      <p:ext uri="{BB962C8B-B14F-4D97-AF65-F5344CB8AC3E}">
        <p14:creationId xmlns:p14="http://schemas.microsoft.com/office/powerpoint/2010/main" val="102940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EDFF-9BC1-ADAD-774A-2C8CD7ED1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DEC54-8103-54D8-5B68-166F45AA3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64E9D-6B56-C0A5-C36C-6E7EDF74F6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F1EE30-6643-D537-0A35-AA1FC1BBA029}"/>
              </a:ext>
            </a:extLst>
          </p:cNvPr>
          <p:cNvSpPr>
            <a:spLocks noGrp="1"/>
          </p:cNvSpPr>
          <p:nvPr>
            <p:ph type="sldNum" sz="quarter" idx="5"/>
          </p:nvPr>
        </p:nvSpPr>
        <p:spPr/>
        <p:txBody>
          <a:bodyPr/>
          <a:lstStyle/>
          <a:p>
            <a:fld id="{0EA037DB-58FB-A144-958E-B82AAC8101B0}" type="slidenum">
              <a:rPr lang="en-US" smtClean="0"/>
              <a:t>15</a:t>
            </a:fld>
            <a:endParaRPr lang="en-US"/>
          </a:p>
        </p:txBody>
      </p:sp>
    </p:spTree>
    <p:extLst>
      <p:ext uri="{BB962C8B-B14F-4D97-AF65-F5344CB8AC3E}">
        <p14:creationId xmlns:p14="http://schemas.microsoft.com/office/powerpoint/2010/main" val="349638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86BA9-8E07-9570-9090-5ADD66D52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C93CB-00FB-9E06-A424-6F29BBB7A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7B7F9-DD64-4989-C20B-B603EDDFC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712C73-00F9-BA8D-4737-3A98D7E4EF15}"/>
              </a:ext>
            </a:extLst>
          </p:cNvPr>
          <p:cNvSpPr>
            <a:spLocks noGrp="1"/>
          </p:cNvSpPr>
          <p:nvPr>
            <p:ph type="sldNum" sz="quarter" idx="5"/>
          </p:nvPr>
        </p:nvSpPr>
        <p:spPr/>
        <p:txBody>
          <a:bodyPr/>
          <a:lstStyle/>
          <a:p>
            <a:fld id="{0EA037DB-58FB-A144-958E-B82AAC8101B0}" type="slidenum">
              <a:rPr lang="en-US" smtClean="0"/>
              <a:t>16</a:t>
            </a:fld>
            <a:endParaRPr lang="en-US"/>
          </a:p>
        </p:txBody>
      </p:sp>
    </p:spTree>
    <p:extLst>
      <p:ext uri="{BB962C8B-B14F-4D97-AF65-F5344CB8AC3E}">
        <p14:creationId xmlns:p14="http://schemas.microsoft.com/office/powerpoint/2010/main" val="190009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22FE-AD91-FE3F-0CD3-E7E0425675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BB046D9-2FB7-04B3-59FC-3207E32DD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7208CE-6091-5E1B-C588-F5F803E7FB49}"/>
              </a:ext>
            </a:extLst>
          </p:cNvPr>
          <p:cNvSpPr>
            <a:spLocks noGrp="1"/>
          </p:cNvSpPr>
          <p:nvPr>
            <p:ph type="dt" sz="half" idx="10"/>
          </p:nvPr>
        </p:nvSpPr>
        <p:spPr/>
        <p:txBody>
          <a:bodyPr/>
          <a:lstStyle/>
          <a:p>
            <a:fld id="{1B58234A-9B34-D54F-895F-4A683BB598FC}" type="datetime1">
              <a:rPr lang="en-GB" smtClean="0"/>
              <a:t>12/06/2025</a:t>
            </a:fld>
            <a:endParaRPr lang="en-US"/>
          </a:p>
        </p:txBody>
      </p:sp>
      <p:sp>
        <p:nvSpPr>
          <p:cNvPr id="5" name="Footer Placeholder 4">
            <a:extLst>
              <a:ext uri="{FF2B5EF4-FFF2-40B4-BE49-F238E27FC236}">
                <a16:creationId xmlns:a16="http://schemas.microsoft.com/office/drawing/2014/main" id="{73732C8E-090D-01E2-1149-9227911C27AC}"/>
              </a:ext>
            </a:extLst>
          </p:cNvPr>
          <p:cNvSpPr>
            <a:spLocks noGrp="1"/>
          </p:cNvSpPr>
          <p:nvPr>
            <p:ph type="ftr" sz="quarter" idx="11"/>
          </p:nvPr>
        </p:nvSpPr>
        <p:spPr/>
        <p:txBody>
          <a:bodyPr/>
          <a:lstStyle/>
          <a:p>
            <a:r>
              <a:rPr lang="en-US"/>
              <a:t>© TOB1 2025</a:t>
            </a:r>
          </a:p>
        </p:txBody>
      </p:sp>
      <p:sp>
        <p:nvSpPr>
          <p:cNvPr id="6" name="Slide Number Placeholder 5">
            <a:extLst>
              <a:ext uri="{FF2B5EF4-FFF2-40B4-BE49-F238E27FC236}">
                <a16:creationId xmlns:a16="http://schemas.microsoft.com/office/drawing/2014/main" id="{008733D2-93ED-CD08-DCBD-21A0AAEA790D}"/>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175247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97F1-2D1D-B9A2-EA82-355B2D0E327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4EDF268-A91D-DF33-DBEF-0E447D66D5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94956E-03CE-B859-9DE9-9AB151C00F19}"/>
              </a:ext>
            </a:extLst>
          </p:cNvPr>
          <p:cNvSpPr>
            <a:spLocks noGrp="1"/>
          </p:cNvSpPr>
          <p:nvPr>
            <p:ph type="dt" sz="half" idx="10"/>
          </p:nvPr>
        </p:nvSpPr>
        <p:spPr/>
        <p:txBody>
          <a:bodyPr/>
          <a:lstStyle/>
          <a:p>
            <a:fld id="{1B0902E9-437E-174B-AE86-03E8C6569612}" type="datetime1">
              <a:rPr lang="en-GB" smtClean="0"/>
              <a:t>12/06/2025</a:t>
            </a:fld>
            <a:endParaRPr lang="en-US"/>
          </a:p>
        </p:txBody>
      </p:sp>
      <p:sp>
        <p:nvSpPr>
          <p:cNvPr id="5" name="Footer Placeholder 4">
            <a:extLst>
              <a:ext uri="{FF2B5EF4-FFF2-40B4-BE49-F238E27FC236}">
                <a16:creationId xmlns:a16="http://schemas.microsoft.com/office/drawing/2014/main" id="{CE959365-C390-D81D-940E-C7BD579751EC}"/>
              </a:ext>
            </a:extLst>
          </p:cNvPr>
          <p:cNvSpPr>
            <a:spLocks noGrp="1"/>
          </p:cNvSpPr>
          <p:nvPr>
            <p:ph type="ftr" sz="quarter" idx="11"/>
          </p:nvPr>
        </p:nvSpPr>
        <p:spPr/>
        <p:txBody>
          <a:bodyPr/>
          <a:lstStyle/>
          <a:p>
            <a:r>
              <a:rPr lang="en-US"/>
              <a:t>© TOB1 2025</a:t>
            </a:r>
          </a:p>
        </p:txBody>
      </p:sp>
      <p:sp>
        <p:nvSpPr>
          <p:cNvPr id="6" name="Slide Number Placeholder 5">
            <a:extLst>
              <a:ext uri="{FF2B5EF4-FFF2-40B4-BE49-F238E27FC236}">
                <a16:creationId xmlns:a16="http://schemas.microsoft.com/office/drawing/2014/main" id="{6ECA6C9D-75D5-F46D-00F5-1F517F505032}"/>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101344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65006-5611-F0B8-56BE-CAE4D590EEE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35AE8DA-BC96-E5F0-E2A6-25E4B0C56D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640BCE-2C7C-1E24-2ABE-F3408CFFEF6D}"/>
              </a:ext>
            </a:extLst>
          </p:cNvPr>
          <p:cNvSpPr>
            <a:spLocks noGrp="1"/>
          </p:cNvSpPr>
          <p:nvPr>
            <p:ph type="dt" sz="half" idx="10"/>
          </p:nvPr>
        </p:nvSpPr>
        <p:spPr/>
        <p:txBody>
          <a:bodyPr/>
          <a:lstStyle/>
          <a:p>
            <a:fld id="{1737F208-4E92-584C-B7B7-EE99D278E3F6}" type="datetime1">
              <a:rPr lang="en-GB" smtClean="0"/>
              <a:t>12/06/2025</a:t>
            </a:fld>
            <a:endParaRPr lang="en-US"/>
          </a:p>
        </p:txBody>
      </p:sp>
      <p:sp>
        <p:nvSpPr>
          <p:cNvPr id="5" name="Footer Placeholder 4">
            <a:extLst>
              <a:ext uri="{FF2B5EF4-FFF2-40B4-BE49-F238E27FC236}">
                <a16:creationId xmlns:a16="http://schemas.microsoft.com/office/drawing/2014/main" id="{16916352-4FFF-A696-A60B-CEECC2CE29FE}"/>
              </a:ext>
            </a:extLst>
          </p:cNvPr>
          <p:cNvSpPr>
            <a:spLocks noGrp="1"/>
          </p:cNvSpPr>
          <p:nvPr>
            <p:ph type="ftr" sz="quarter" idx="11"/>
          </p:nvPr>
        </p:nvSpPr>
        <p:spPr/>
        <p:txBody>
          <a:bodyPr/>
          <a:lstStyle/>
          <a:p>
            <a:r>
              <a:rPr lang="en-US"/>
              <a:t>© TOB1 2025</a:t>
            </a:r>
          </a:p>
        </p:txBody>
      </p:sp>
      <p:sp>
        <p:nvSpPr>
          <p:cNvPr id="6" name="Slide Number Placeholder 5">
            <a:extLst>
              <a:ext uri="{FF2B5EF4-FFF2-40B4-BE49-F238E27FC236}">
                <a16:creationId xmlns:a16="http://schemas.microsoft.com/office/drawing/2014/main" id="{73B744DC-2582-5F8D-A885-A3E39119D201}"/>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216776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65F9-D322-0405-9A14-23EB7CDFC0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73DC557-61C5-9FF0-061E-D49CFEA5C9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92ACD0-8E6B-B7DA-64FA-51CCE815F803}"/>
              </a:ext>
            </a:extLst>
          </p:cNvPr>
          <p:cNvSpPr>
            <a:spLocks noGrp="1"/>
          </p:cNvSpPr>
          <p:nvPr>
            <p:ph type="dt" sz="half" idx="10"/>
          </p:nvPr>
        </p:nvSpPr>
        <p:spPr/>
        <p:txBody>
          <a:bodyPr/>
          <a:lstStyle/>
          <a:p>
            <a:fld id="{3C3AA947-708E-C144-82E2-F2AC7D6FC350}" type="datetime1">
              <a:rPr lang="en-GB" smtClean="0"/>
              <a:t>12/06/2025</a:t>
            </a:fld>
            <a:endParaRPr lang="en-US"/>
          </a:p>
        </p:txBody>
      </p:sp>
      <p:sp>
        <p:nvSpPr>
          <p:cNvPr id="5" name="Footer Placeholder 4">
            <a:extLst>
              <a:ext uri="{FF2B5EF4-FFF2-40B4-BE49-F238E27FC236}">
                <a16:creationId xmlns:a16="http://schemas.microsoft.com/office/drawing/2014/main" id="{28EF63BF-9AC0-65DA-47C7-4EBDCDEBD6B4}"/>
              </a:ext>
            </a:extLst>
          </p:cNvPr>
          <p:cNvSpPr>
            <a:spLocks noGrp="1"/>
          </p:cNvSpPr>
          <p:nvPr>
            <p:ph type="ftr" sz="quarter" idx="11"/>
          </p:nvPr>
        </p:nvSpPr>
        <p:spPr/>
        <p:txBody>
          <a:bodyPr/>
          <a:lstStyle/>
          <a:p>
            <a:r>
              <a:rPr lang="en-US"/>
              <a:t>© TOB1 2025</a:t>
            </a:r>
          </a:p>
        </p:txBody>
      </p:sp>
      <p:sp>
        <p:nvSpPr>
          <p:cNvPr id="6" name="Slide Number Placeholder 5">
            <a:extLst>
              <a:ext uri="{FF2B5EF4-FFF2-40B4-BE49-F238E27FC236}">
                <a16:creationId xmlns:a16="http://schemas.microsoft.com/office/drawing/2014/main" id="{9F3686FB-14A8-94E5-2A07-12C5CAB78552}"/>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416224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E52A-FEB0-5616-0D54-5C648FDEB91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EC5B658-DCE7-96BB-7425-CB8B030425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B03A670-F52E-B546-C636-027983D3BB82}"/>
              </a:ext>
            </a:extLst>
          </p:cNvPr>
          <p:cNvSpPr>
            <a:spLocks noGrp="1"/>
          </p:cNvSpPr>
          <p:nvPr>
            <p:ph type="dt" sz="half" idx="10"/>
          </p:nvPr>
        </p:nvSpPr>
        <p:spPr/>
        <p:txBody>
          <a:bodyPr/>
          <a:lstStyle/>
          <a:p>
            <a:fld id="{BA4CBC1E-1436-F148-A494-2197BB41D64B}" type="datetime1">
              <a:rPr lang="en-GB" smtClean="0"/>
              <a:t>12/06/2025</a:t>
            </a:fld>
            <a:endParaRPr lang="en-US"/>
          </a:p>
        </p:txBody>
      </p:sp>
      <p:sp>
        <p:nvSpPr>
          <p:cNvPr id="5" name="Footer Placeholder 4">
            <a:extLst>
              <a:ext uri="{FF2B5EF4-FFF2-40B4-BE49-F238E27FC236}">
                <a16:creationId xmlns:a16="http://schemas.microsoft.com/office/drawing/2014/main" id="{28BB5117-9D76-1FFE-0E5C-1D7BBF56335C}"/>
              </a:ext>
            </a:extLst>
          </p:cNvPr>
          <p:cNvSpPr>
            <a:spLocks noGrp="1"/>
          </p:cNvSpPr>
          <p:nvPr>
            <p:ph type="ftr" sz="quarter" idx="11"/>
          </p:nvPr>
        </p:nvSpPr>
        <p:spPr/>
        <p:txBody>
          <a:bodyPr/>
          <a:lstStyle/>
          <a:p>
            <a:r>
              <a:rPr lang="en-US"/>
              <a:t>© TOB1 2025</a:t>
            </a:r>
          </a:p>
        </p:txBody>
      </p:sp>
      <p:sp>
        <p:nvSpPr>
          <p:cNvPr id="6" name="Slide Number Placeholder 5">
            <a:extLst>
              <a:ext uri="{FF2B5EF4-FFF2-40B4-BE49-F238E27FC236}">
                <a16:creationId xmlns:a16="http://schemas.microsoft.com/office/drawing/2014/main" id="{AD2FB07B-9C97-C861-8772-6C95BCC4770B}"/>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89355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6B09-80B6-3C57-CEFC-4DBBA2F596B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3173EA-9BBF-7053-CBD0-F253FAF3C4D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E50E5B1-14F4-DB47-C9B7-992D370C04D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C30C9A-2791-2B6E-F2A5-BC007DA7A304}"/>
              </a:ext>
            </a:extLst>
          </p:cNvPr>
          <p:cNvSpPr>
            <a:spLocks noGrp="1"/>
          </p:cNvSpPr>
          <p:nvPr>
            <p:ph type="dt" sz="half" idx="10"/>
          </p:nvPr>
        </p:nvSpPr>
        <p:spPr/>
        <p:txBody>
          <a:bodyPr/>
          <a:lstStyle/>
          <a:p>
            <a:fld id="{34B87E5B-ED08-524E-93DB-2CE0B64F36B5}" type="datetime1">
              <a:rPr lang="en-GB" smtClean="0"/>
              <a:t>12/06/2025</a:t>
            </a:fld>
            <a:endParaRPr lang="en-US"/>
          </a:p>
        </p:txBody>
      </p:sp>
      <p:sp>
        <p:nvSpPr>
          <p:cNvPr id="6" name="Footer Placeholder 5">
            <a:extLst>
              <a:ext uri="{FF2B5EF4-FFF2-40B4-BE49-F238E27FC236}">
                <a16:creationId xmlns:a16="http://schemas.microsoft.com/office/drawing/2014/main" id="{CCF1E90A-93CA-AB56-1E41-91F049893BF2}"/>
              </a:ext>
            </a:extLst>
          </p:cNvPr>
          <p:cNvSpPr>
            <a:spLocks noGrp="1"/>
          </p:cNvSpPr>
          <p:nvPr>
            <p:ph type="ftr" sz="quarter" idx="11"/>
          </p:nvPr>
        </p:nvSpPr>
        <p:spPr/>
        <p:txBody>
          <a:bodyPr/>
          <a:lstStyle/>
          <a:p>
            <a:r>
              <a:rPr lang="en-US"/>
              <a:t>© TOB1 2025</a:t>
            </a:r>
          </a:p>
        </p:txBody>
      </p:sp>
      <p:sp>
        <p:nvSpPr>
          <p:cNvPr id="7" name="Slide Number Placeholder 6">
            <a:extLst>
              <a:ext uri="{FF2B5EF4-FFF2-40B4-BE49-F238E27FC236}">
                <a16:creationId xmlns:a16="http://schemas.microsoft.com/office/drawing/2014/main" id="{06196C07-C82B-CB18-B90C-407D0E08800F}"/>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149205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F748-8285-8F09-360F-3FA9BFC83E1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3664E0-26B2-9960-3B93-36E08059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37897E-B827-4EFB-CA68-B0AD0D8B90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16AB60-ECC2-14CC-41B8-8A57E2273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6DB515-C708-9510-2D45-591DEB4C43E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3AB1632-34CA-CD5F-F042-0A248C7AFAF6}"/>
              </a:ext>
            </a:extLst>
          </p:cNvPr>
          <p:cNvSpPr>
            <a:spLocks noGrp="1"/>
          </p:cNvSpPr>
          <p:nvPr>
            <p:ph type="dt" sz="half" idx="10"/>
          </p:nvPr>
        </p:nvSpPr>
        <p:spPr/>
        <p:txBody>
          <a:bodyPr/>
          <a:lstStyle/>
          <a:p>
            <a:fld id="{13A02D3A-4579-604C-B0E1-C8CF321ECFAF}" type="datetime1">
              <a:rPr lang="en-GB" smtClean="0"/>
              <a:t>12/06/2025</a:t>
            </a:fld>
            <a:endParaRPr lang="en-US"/>
          </a:p>
        </p:txBody>
      </p:sp>
      <p:sp>
        <p:nvSpPr>
          <p:cNvPr id="8" name="Footer Placeholder 7">
            <a:extLst>
              <a:ext uri="{FF2B5EF4-FFF2-40B4-BE49-F238E27FC236}">
                <a16:creationId xmlns:a16="http://schemas.microsoft.com/office/drawing/2014/main" id="{DC3708F2-7C83-67FB-8262-C2D352488E08}"/>
              </a:ext>
            </a:extLst>
          </p:cNvPr>
          <p:cNvSpPr>
            <a:spLocks noGrp="1"/>
          </p:cNvSpPr>
          <p:nvPr>
            <p:ph type="ftr" sz="quarter" idx="11"/>
          </p:nvPr>
        </p:nvSpPr>
        <p:spPr/>
        <p:txBody>
          <a:bodyPr/>
          <a:lstStyle/>
          <a:p>
            <a:r>
              <a:rPr lang="en-US"/>
              <a:t>© TOB1 2025</a:t>
            </a:r>
          </a:p>
        </p:txBody>
      </p:sp>
      <p:sp>
        <p:nvSpPr>
          <p:cNvPr id="9" name="Slide Number Placeholder 8">
            <a:extLst>
              <a:ext uri="{FF2B5EF4-FFF2-40B4-BE49-F238E27FC236}">
                <a16:creationId xmlns:a16="http://schemas.microsoft.com/office/drawing/2014/main" id="{91A57BA0-E4B3-FA08-3632-FEFF38674A71}"/>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201043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D049-2280-B7A1-E07B-8809BCDAFE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07A7A2D-8B96-566B-D713-F102236D6B8B}"/>
              </a:ext>
            </a:extLst>
          </p:cNvPr>
          <p:cNvSpPr>
            <a:spLocks noGrp="1"/>
          </p:cNvSpPr>
          <p:nvPr>
            <p:ph type="dt" sz="half" idx="10"/>
          </p:nvPr>
        </p:nvSpPr>
        <p:spPr/>
        <p:txBody>
          <a:bodyPr/>
          <a:lstStyle/>
          <a:p>
            <a:fld id="{61B27755-2B27-084A-B0EE-26B0C46DBD8A}" type="datetime1">
              <a:rPr lang="en-GB" smtClean="0"/>
              <a:t>12/06/2025</a:t>
            </a:fld>
            <a:endParaRPr lang="en-US"/>
          </a:p>
        </p:txBody>
      </p:sp>
      <p:sp>
        <p:nvSpPr>
          <p:cNvPr id="4" name="Footer Placeholder 3">
            <a:extLst>
              <a:ext uri="{FF2B5EF4-FFF2-40B4-BE49-F238E27FC236}">
                <a16:creationId xmlns:a16="http://schemas.microsoft.com/office/drawing/2014/main" id="{5F6EFFE9-AA4C-1059-3806-6CE855B5B8A2}"/>
              </a:ext>
            </a:extLst>
          </p:cNvPr>
          <p:cNvSpPr>
            <a:spLocks noGrp="1"/>
          </p:cNvSpPr>
          <p:nvPr>
            <p:ph type="ftr" sz="quarter" idx="11"/>
          </p:nvPr>
        </p:nvSpPr>
        <p:spPr/>
        <p:txBody>
          <a:bodyPr/>
          <a:lstStyle/>
          <a:p>
            <a:r>
              <a:rPr lang="en-US"/>
              <a:t>© TOB1 2025</a:t>
            </a:r>
          </a:p>
        </p:txBody>
      </p:sp>
      <p:sp>
        <p:nvSpPr>
          <p:cNvPr id="5" name="Slide Number Placeholder 4">
            <a:extLst>
              <a:ext uri="{FF2B5EF4-FFF2-40B4-BE49-F238E27FC236}">
                <a16:creationId xmlns:a16="http://schemas.microsoft.com/office/drawing/2014/main" id="{07490F5C-96FB-5361-50D8-1CD244A1F3FA}"/>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374885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11F2C2-1FD8-61AB-5187-7069A5125840}"/>
              </a:ext>
            </a:extLst>
          </p:cNvPr>
          <p:cNvSpPr>
            <a:spLocks noGrp="1"/>
          </p:cNvSpPr>
          <p:nvPr>
            <p:ph type="dt" sz="half" idx="10"/>
          </p:nvPr>
        </p:nvSpPr>
        <p:spPr/>
        <p:txBody>
          <a:bodyPr/>
          <a:lstStyle/>
          <a:p>
            <a:fld id="{2AFD7F5E-B000-5A4D-BC2F-D651D9866E2D}" type="datetime1">
              <a:rPr lang="en-GB" smtClean="0"/>
              <a:t>12/06/2025</a:t>
            </a:fld>
            <a:endParaRPr lang="en-US"/>
          </a:p>
        </p:txBody>
      </p:sp>
      <p:sp>
        <p:nvSpPr>
          <p:cNvPr id="3" name="Footer Placeholder 2">
            <a:extLst>
              <a:ext uri="{FF2B5EF4-FFF2-40B4-BE49-F238E27FC236}">
                <a16:creationId xmlns:a16="http://schemas.microsoft.com/office/drawing/2014/main" id="{0E279066-E248-1D71-939C-E6A6F1E4C5E1}"/>
              </a:ext>
            </a:extLst>
          </p:cNvPr>
          <p:cNvSpPr>
            <a:spLocks noGrp="1"/>
          </p:cNvSpPr>
          <p:nvPr>
            <p:ph type="ftr" sz="quarter" idx="11"/>
          </p:nvPr>
        </p:nvSpPr>
        <p:spPr/>
        <p:txBody>
          <a:bodyPr/>
          <a:lstStyle/>
          <a:p>
            <a:r>
              <a:rPr lang="en-US"/>
              <a:t>© TOB1 2025</a:t>
            </a:r>
          </a:p>
        </p:txBody>
      </p:sp>
      <p:sp>
        <p:nvSpPr>
          <p:cNvPr id="4" name="Slide Number Placeholder 3">
            <a:extLst>
              <a:ext uri="{FF2B5EF4-FFF2-40B4-BE49-F238E27FC236}">
                <a16:creationId xmlns:a16="http://schemas.microsoft.com/office/drawing/2014/main" id="{CAC22772-C51A-ACE0-3967-A4D55B1BCA00}"/>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328674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CB01-9A5E-CECB-EDAA-89D33EB72B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14A5D89-9834-67D8-7584-390935EDE8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339CAD-21F2-C1CD-04D9-0D3774855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E87F0B-185C-C1D2-55FC-26B455DDE17B}"/>
              </a:ext>
            </a:extLst>
          </p:cNvPr>
          <p:cNvSpPr>
            <a:spLocks noGrp="1"/>
          </p:cNvSpPr>
          <p:nvPr>
            <p:ph type="dt" sz="half" idx="10"/>
          </p:nvPr>
        </p:nvSpPr>
        <p:spPr/>
        <p:txBody>
          <a:bodyPr/>
          <a:lstStyle/>
          <a:p>
            <a:fld id="{EC688B7C-29ED-444B-83B2-B466E807A5E6}" type="datetime1">
              <a:rPr lang="en-GB" smtClean="0"/>
              <a:t>12/06/2025</a:t>
            </a:fld>
            <a:endParaRPr lang="en-US"/>
          </a:p>
        </p:txBody>
      </p:sp>
      <p:sp>
        <p:nvSpPr>
          <p:cNvPr id="6" name="Footer Placeholder 5">
            <a:extLst>
              <a:ext uri="{FF2B5EF4-FFF2-40B4-BE49-F238E27FC236}">
                <a16:creationId xmlns:a16="http://schemas.microsoft.com/office/drawing/2014/main" id="{C71B59CC-F470-5A26-A745-A2975422E3AE}"/>
              </a:ext>
            </a:extLst>
          </p:cNvPr>
          <p:cNvSpPr>
            <a:spLocks noGrp="1"/>
          </p:cNvSpPr>
          <p:nvPr>
            <p:ph type="ftr" sz="quarter" idx="11"/>
          </p:nvPr>
        </p:nvSpPr>
        <p:spPr/>
        <p:txBody>
          <a:bodyPr/>
          <a:lstStyle/>
          <a:p>
            <a:r>
              <a:rPr lang="en-US"/>
              <a:t>© TOB1 2025</a:t>
            </a:r>
          </a:p>
        </p:txBody>
      </p:sp>
      <p:sp>
        <p:nvSpPr>
          <p:cNvPr id="7" name="Slide Number Placeholder 6">
            <a:extLst>
              <a:ext uri="{FF2B5EF4-FFF2-40B4-BE49-F238E27FC236}">
                <a16:creationId xmlns:a16="http://schemas.microsoft.com/office/drawing/2014/main" id="{ED0A6DC2-8277-B3C6-01D4-6569AEBD5A18}"/>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186054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3213-C588-B7EB-4823-C9F35B0F45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C6F5B7C-A5B0-B90E-BE5D-2C5B4092E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A3CEBE-2A8A-8F98-737D-8CF83C6EC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7D8885-6AA9-B744-48F4-E93BA6E735D6}"/>
              </a:ext>
            </a:extLst>
          </p:cNvPr>
          <p:cNvSpPr>
            <a:spLocks noGrp="1"/>
          </p:cNvSpPr>
          <p:nvPr>
            <p:ph type="dt" sz="half" idx="10"/>
          </p:nvPr>
        </p:nvSpPr>
        <p:spPr/>
        <p:txBody>
          <a:bodyPr/>
          <a:lstStyle/>
          <a:p>
            <a:fld id="{C8DA9B77-40E1-E24F-9B91-83079725AE70}" type="datetime1">
              <a:rPr lang="en-GB" smtClean="0"/>
              <a:t>12/06/2025</a:t>
            </a:fld>
            <a:endParaRPr lang="en-US"/>
          </a:p>
        </p:txBody>
      </p:sp>
      <p:sp>
        <p:nvSpPr>
          <p:cNvPr id="6" name="Footer Placeholder 5">
            <a:extLst>
              <a:ext uri="{FF2B5EF4-FFF2-40B4-BE49-F238E27FC236}">
                <a16:creationId xmlns:a16="http://schemas.microsoft.com/office/drawing/2014/main" id="{6B65C745-17BA-2604-C38D-EE248F8F3488}"/>
              </a:ext>
            </a:extLst>
          </p:cNvPr>
          <p:cNvSpPr>
            <a:spLocks noGrp="1"/>
          </p:cNvSpPr>
          <p:nvPr>
            <p:ph type="ftr" sz="quarter" idx="11"/>
          </p:nvPr>
        </p:nvSpPr>
        <p:spPr/>
        <p:txBody>
          <a:bodyPr/>
          <a:lstStyle/>
          <a:p>
            <a:r>
              <a:rPr lang="en-US"/>
              <a:t>© TOB1 2025</a:t>
            </a:r>
          </a:p>
        </p:txBody>
      </p:sp>
      <p:sp>
        <p:nvSpPr>
          <p:cNvPr id="7" name="Slide Number Placeholder 6">
            <a:extLst>
              <a:ext uri="{FF2B5EF4-FFF2-40B4-BE49-F238E27FC236}">
                <a16:creationId xmlns:a16="http://schemas.microsoft.com/office/drawing/2014/main" id="{CF9B1FF3-C502-8E5B-D11D-850E7AAE473E}"/>
              </a:ext>
            </a:extLst>
          </p:cNvPr>
          <p:cNvSpPr>
            <a:spLocks noGrp="1"/>
          </p:cNvSpPr>
          <p:nvPr>
            <p:ph type="sldNum" sz="quarter" idx="12"/>
          </p:nvPr>
        </p:nvSpPr>
        <p:spPr/>
        <p:txBody>
          <a:bodyPr/>
          <a:lstStyle/>
          <a:p>
            <a:fld id="{647B404D-59B2-4E44-8D56-D3B39B22F85A}" type="slidenum">
              <a:rPr lang="en-US" smtClean="0"/>
              <a:t>‹#›</a:t>
            </a:fld>
            <a:endParaRPr lang="en-US"/>
          </a:p>
        </p:txBody>
      </p:sp>
    </p:spTree>
    <p:extLst>
      <p:ext uri="{BB962C8B-B14F-4D97-AF65-F5344CB8AC3E}">
        <p14:creationId xmlns:p14="http://schemas.microsoft.com/office/powerpoint/2010/main" val="426625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7335D-69AB-B6E9-AE68-0D08444F3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829942-BCC8-790D-A499-45116617DE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6E6E60-8362-5599-0B2C-0A99E0DDC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D61729-C13D-EE4F-BBB1-14EE00F8DDC2}" type="datetime1">
              <a:rPr lang="en-GB" smtClean="0"/>
              <a:t>12/06/2025</a:t>
            </a:fld>
            <a:endParaRPr lang="en-US"/>
          </a:p>
        </p:txBody>
      </p:sp>
      <p:sp>
        <p:nvSpPr>
          <p:cNvPr id="5" name="Footer Placeholder 4">
            <a:extLst>
              <a:ext uri="{FF2B5EF4-FFF2-40B4-BE49-F238E27FC236}">
                <a16:creationId xmlns:a16="http://schemas.microsoft.com/office/drawing/2014/main" id="{53B1CDA3-9533-AEAE-CF87-09FD4AD357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TOB1 2025</a:t>
            </a:r>
          </a:p>
        </p:txBody>
      </p:sp>
      <p:sp>
        <p:nvSpPr>
          <p:cNvPr id="6" name="Slide Number Placeholder 5">
            <a:extLst>
              <a:ext uri="{FF2B5EF4-FFF2-40B4-BE49-F238E27FC236}">
                <a16:creationId xmlns:a16="http://schemas.microsoft.com/office/drawing/2014/main" id="{1FA22F67-F450-5FA2-EA76-DAE09162CE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7B404D-59B2-4E44-8D56-D3B39B22F85A}" type="slidenum">
              <a:rPr lang="en-US" smtClean="0"/>
              <a:t>‹#›</a:t>
            </a:fld>
            <a:endParaRPr lang="en-US"/>
          </a:p>
        </p:txBody>
      </p:sp>
    </p:spTree>
    <p:extLst>
      <p:ext uri="{BB962C8B-B14F-4D97-AF65-F5344CB8AC3E}">
        <p14:creationId xmlns:p14="http://schemas.microsoft.com/office/powerpoint/2010/main" val="431306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A066-A6D1-87AC-53BA-1368AA3A0B0B}"/>
              </a:ext>
            </a:extLst>
          </p:cNvPr>
          <p:cNvSpPr>
            <a:spLocks noGrp="1"/>
          </p:cNvSpPr>
          <p:nvPr>
            <p:ph type="ctrTitle"/>
          </p:nvPr>
        </p:nvSpPr>
        <p:spPr/>
        <p:txBody>
          <a:bodyPr/>
          <a:lstStyle/>
          <a:p>
            <a:r>
              <a:rPr lang="en-US" dirty="0"/>
              <a:t>Revisiting the Fluid Challenge </a:t>
            </a:r>
          </a:p>
        </p:txBody>
      </p:sp>
      <p:sp>
        <p:nvSpPr>
          <p:cNvPr id="3" name="Subtitle 2">
            <a:extLst>
              <a:ext uri="{FF2B5EF4-FFF2-40B4-BE49-F238E27FC236}">
                <a16:creationId xmlns:a16="http://schemas.microsoft.com/office/drawing/2014/main" id="{79F51CD9-97AE-2692-0381-D8125334EF61}"/>
              </a:ext>
            </a:extLst>
          </p:cNvPr>
          <p:cNvSpPr>
            <a:spLocks noGrp="1"/>
          </p:cNvSpPr>
          <p:nvPr>
            <p:ph type="subTitle" idx="1"/>
          </p:nvPr>
        </p:nvSpPr>
        <p:spPr>
          <a:xfrm>
            <a:off x="1524000" y="3835954"/>
            <a:ext cx="9144000" cy="1655762"/>
          </a:xfrm>
        </p:spPr>
        <p:txBody>
          <a:bodyPr/>
          <a:lstStyle/>
          <a:p>
            <a:r>
              <a:rPr lang="en-US" dirty="0"/>
              <a:t>Combining fluid pharmacokinetic simulation with </a:t>
            </a:r>
          </a:p>
          <a:p>
            <a:r>
              <a:rPr lang="en-US" dirty="0"/>
              <a:t>hemodynamic monitoring </a:t>
            </a:r>
          </a:p>
        </p:txBody>
      </p:sp>
      <p:sp>
        <p:nvSpPr>
          <p:cNvPr id="4" name="Footer Placeholder 3">
            <a:extLst>
              <a:ext uri="{FF2B5EF4-FFF2-40B4-BE49-F238E27FC236}">
                <a16:creationId xmlns:a16="http://schemas.microsoft.com/office/drawing/2014/main" id="{7EB7E394-A46D-0BCD-7830-4289F8169C89}"/>
              </a:ext>
            </a:extLst>
          </p:cNvPr>
          <p:cNvSpPr>
            <a:spLocks noGrp="1"/>
          </p:cNvSpPr>
          <p:nvPr>
            <p:ph type="ftr" sz="quarter" idx="11"/>
          </p:nvPr>
        </p:nvSpPr>
        <p:spPr/>
        <p:txBody>
          <a:bodyPr/>
          <a:lstStyle/>
          <a:p>
            <a:r>
              <a:rPr lang="en-US" dirty="0"/>
              <a:t>Version 1.0 June 2025 © TOB1 2025</a:t>
            </a:r>
          </a:p>
        </p:txBody>
      </p:sp>
    </p:spTree>
    <p:extLst>
      <p:ext uri="{BB962C8B-B14F-4D97-AF65-F5344CB8AC3E}">
        <p14:creationId xmlns:p14="http://schemas.microsoft.com/office/powerpoint/2010/main" val="196166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E525-B737-9B91-89C3-9010E1B18B76}"/>
              </a:ext>
            </a:extLst>
          </p:cNvPr>
          <p:cNvSpPr>
            <a:spLocks noGrp="1"/>
          </p:cNvSpPr>
          <p:nvPr>
            <p:ph type="title"/>
          </p:nvPr>
        </p:nvSpPr>
        <p:spPr/>
        <p:txBody>
          <a:bodyPr/>
          <a:lstStyle/>
          <a:p>
            <a:r>
              <a:rPr lang="en-US" dirty="0"/>
              <a:t>Kinetic analysis challenges FC assumptions</a:t>
            </a:r>
          </a:p>
        </p:txBody>
      </p:sp>
      <p:sp>
        <p:nvSpPr>
          <p:cNvPr id="7" name="TextBox 6">
            <a:extLst>
              <a:ext uri="{FF2B5EF4-FFF2-40B4-BE49-F238E27FC236}">
                <a16:creationId xmlns:a16="http://schemas.microsoft.com/office/drawing/2014/main" id="{FFEA4CA6-A579-FC87-A89B-38498E9B2CCF}"/>
              </a:ext>
            </a:extLst>
          </p:cNvPr>
          <p:cNvSpPr txBox="1"/>
          <p:nvPr/>
        </p:nvSpPr>
        <p:spPr>
          <a:xfrm>
            <a:off x="1255395" y="1938677"/>
            <a:ext cx="9681210" cy="2585323"/>
          </a:xfrm>
          <a:prstGeom prst="rect">
            <a:avLst/>
          </a:prstGeom>
          <a:noFill/>
        </p:spPr>
        <p:txBody>
          <a:bodyPr wrap="square" rtlCol="0">
            <a:spAutoFit/>
          </a:bodyPr>
          <a:lstStyle/>
          <a:p>
            <a:r>
              <a:rPr lang="en-US" dirty="0"/>
              <a:t>The underlying assumption of the current fluid challenge (FC) procedure  is that the fluid administered will cause a material and repeatable change in BV for one or more FCs </a:t>
            </a:r>
          </a:p>
          <a:p>
            <a:endParaRPr lang="en-US" dirty="0"/>
          </a:p>
          <a:p>
            <a:r>
              <a:rPr lang="en-US" dirty="0"/>
              <a:t>Pharmacokinetic modelling of IV fluid administration has revealed that the FC procedure will result in a variable and diminishing (across a series of fluid challenges) BV change – particularly if crystalloids are used </a:t>
            </a:r>
          </a:p>
          <a:p>
            <a:endParaRPr lang="en-US" dirty="0"/>
          </a:p>
          <a:p>
            <a:r>
              <a:rPr lang="en-US" dirty="0"/>
              <a:t>This impacts both the precision  of the determination of fluid responsiveness and leads to uncertainty regarding the patient’s position on the Frank Starling curve </a:t>
            </a:r>
          </a:p>
        </p:txBody>
      </p:sp>
      <p:sp>
        <p:nvSpPr>
          <p:cNvPr id="8" name="Footer Placeholder 7">
            <a:extLst>
              <a:ext uri="{FF2B5EF4-FFF2-40B4-BE49-F238E27FC236}">
                <a16:creationId xmlns:a16="http://schemas.microsoft.com/office/drawing/2014/main" id="{87D5E92C-DDB6-ED7A-D4DF-5AADD2EFC2FE}"/>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366798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5CE2-C2B4-F897-FDAF-7FB35257D117}"/>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2DBC42D4-9C9D-343D-F2CA-DE6D003B52D5}"/>
              </a:ext>
            </a:extLst>
          </p:cNvPr>
          <p:cNvSpPr>
            <a:spLocks noGrp="1"/>
          </p:cNvSpPr>
          <p:nvPr>
            <p:ph idx="1"/>
          </p:nvPr>
        </p:nvSpPr>
        <p:spPr>
          <a:xfrm>
            <a:off x="840542" y="2581399"/>
            <a:ext cx="5019487" cy="2817608"/>
          </a:xfrm>
          <a:solidFill>
            <a:schemeClr val="bg1">
              <a:lumMod val="95000"/>
            </a:schemeClr>
          </a:solidFill>
        </p:spPr>
        <p:txBody>
          <a:bodyPr>
            <a:normAutofit/>
          </a:bodyPr>
          <a:lstStyle/>
          <a:p>
            <a:pPr marL="0" indent="0">
              <a:buNone/>
            </a:pPr>
            <a:r>
              <a:rPr lang="en-US" sz="1600" dirty="0"/>
              <a:t>Limitations of the conventional FC procedure </a:t>
            </a:r>
          </a:p>
          <a:p>
            <a:r>
              <a:rPr lang="en-US" sz="1600" dirty="0"/>
              <a:t>Does not factor in that the BV changes by a variable  amount – is therefore likely to over diagnose non responsiveness </a:t>
            </a:r>
          </a:p>
          <a:p>
            <a:r>
              <a:rPr lang="en-US" sz="1600" dirty="0"/>
              <a:t>Solely characterizes  the patient as responsive or not </a:t>
            </a:r>
          </a:p>
          <a:p>
            <a:r>
              <a:rPr lang="en-US" sz="1600" dirty="0"/>
              <a:t>Does not report position on the FS curve</a:t>
            </a:r>
          </a:p>
          <a:p>
            <a:r>
              <a:rPr lang="en-US" sz="1600" dirty="0"/>
              <a:t>Does not predict  BV changes post FC and continue to guide re fluid dependency status</a:t>
            </a:r>
          </a:p>
        </p:txBody>
      </p:sp>
      <p:grpSp>
        <p:nvGrpSpPr>
          <p:cNvPr id="14" name="Group 13">
            <a:extLst>
              <a:ext uri="{FF2B5EF4-FFF2-40B4-BE49-F238E27FC236}">
                <a16:creationId xmlns:a16="http://schemas.microsoft.com/office/drawing/2014/main" id="{4DEC6433-233C-C5FE-06B0-9E5F9A221D7C}"/>
              </a:ext>
            </a:extLst>
          </p:cNvPr>
          <p:cNvGrpSpPr/>
          <p:nvPr/>
        </p:nvGrpSpPr>
        <p:grpSpPr>
          <a:xfrm>
            <a:off x="6469380" y="2297430"/>
            <a:ext cx="4537235" cy="3543299"/>
            <a:chOff x="6572250" y="2205990"/>
            <a:chExt cx="4537235" cy="3543299"/>
          </a:xfrm>
        </p:grpSpPr>
        <p:sp>
          <p:nvSpPr>
            <p:cNvPr id="10" name="Rectangle 9">
              <a:extLst>
                <a:ext uri="{FF2B5EF4-FFF2-40B4-BE49-F238E27FC236}">
                  <a16:creationId xmlns:a16="http://schemas.microsoft.com/office/drawing/2014/main" id="{8EDB6709-C544-0009-A776-9C844AB932FF}"/>
                </a:ext>
              </a:extLst>
            </p:cNvPr>
            <p:cNvSpPr/>
            <p:nvPr/>
          </p:nvSpPr>
          <p:spPr>
            <a:xfrm>
              <a:off x="8736638" y="3529431"/>
              <a:ext cx="1017270" cy="1348740"/>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826BEF2-3B98-7081-8493-E22CF5B4F25A}"/>
                </a:ext>
              </a:extLst>
            </p:cNvPr>
            <p:cNvGrpSpPr/>
            <p:nvPr/>
          </p:nvGrpSpPr>
          <p:grpSpPr>
            <a:xfrm>
              <a:off x="6572250" y="2205990"/>
              <a:ext cx="4277657" cy="3543299"/>
              <a:chOff x="6572250" y="2205990"/>
              <a:chExt cx="4277657" cy="3543299"/>
            </a:xfrm>
          </p:grpSpPr>
          <p:grpSp>
            <p:nvGrpSpPr>
              <p:cNvPr id="7" name="Group 6">
                <a:extLst>
                  <a:ext uri="{FF2B5EF4-FFF2-40B4-BE49-F238E27FC236}">
                    <a16:creationId xmlns:a16="http://schemas.microsoft.com/office/drawing/2014/main" id="{281C018C-CDB0-2C7E-F58E-EDBF07C18694}"/>
                  </a:ext>
                </a:extLst>
              </p:cNvPr>
              <p:cNvGrpSpPr/>
              <p:nvPr/>
            </p:nvGrpSpPr>
            <p:grpSpPr>
              <a:xfrm>
                <a:off x="6572250" y="2205990"/>
                <a:ext cx="4277657" cy="3543299"/>
                <a:chOff x="7297791" y="2596720"/>
                <a:chExt cx="3552116" cy="3152569"/>
              </a:xfrm>
            </p:grpSpPr>
            <p:pic>
              <p:nvPicPr>
                <p:cNvPr id="4" name="Picture 3">
                  <a:extLst>
                    <a:ext uri="{FF2B5EF4-FFF2-40B4-BE49-F238E27FC236}">
                      <a16:creationId xmlns:a16="http://schemas.microsoft.com/office/drawing/2014/main" id="{D60A3EDA-D73A-5451-443B-818A080A280A}"/>
                    </a:ext>
                  </a:extLst>
                </p:cNvPr>
                <p:cNvPicPr>
                  <a:picLocks noChangeAspect="1"/>
                </p:cNvPicPr>
                <p:nvPr/>
              </p:nvPicPr>
              <p:blipFill>
                <a:blip r:embed="rId2"/>
                <a:stretch>
                  <a:fillRect/>
                </a:stretch>
              </p:blipFill>
              <p:spPr>
                <a:xfrm>
                  <a:off x="7297791" y="2596720"/>
                  <a:ext cx="3552116" cy="3152569"/>
                </a:xfrm>
                <a:prstGeom prst="rect">
                  <a:avLst/>
                </a:prstGeom>
              </p:spPr>
            </p:pic>
            <p:sp>
              <p:nvSpPr>
                <p:cNvPr id="5" name="TextBox 4">
                  <a:extLst>
                    <a:ext uri="{FF2B5EF4-FFF2-40B4-BE49-F238E27FC236}">
                      <a16:creationId xmlns:a16="http://schemas.microsoft.com/office/drawing/2014/main" id="{6206FE2D-D289-0347-D278-9AB6A807919E}"/>
                    </a:ext>
                  </a:extLst>
                </p:cNvPr>
                <p:cNvSpPr txBox="1"/>
                <p:nvPr/>
              </p:nvSpPr>
              <p:spPr>
                <a:xfrm>
                  <a:off x="8650862" y="3774220"/>
                  <a:ext cx="265757" cy="328606"/>
                </a:xfrm>
                <a:prstGeom prst="rect">
                  <a:avLst/>
                </a:prstGeom>
                <a:solidFill>
                  <a:schemeClr val="accent1">
                    <a:lumMod val="40000"/>
                    <a:lumOff val="60000"/>
                  </a:schemeClr>
                </a:solid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CF241C7F-7A89-D1CE-340F-8681A4C54FAC}"/>
                    </a:ext>
                  </a:extLst>
                </p:cNvPr>
                <p:cNvSpPr txBox="1"/>
                <p:nvPr/>
              </p:nvSpPr>
              <p:spPr>
                <a:xfrm>
                  <a:off x="9275292" y="4173004"/>
                  <a:ext cx="265757" cy="328606"/>
                </a:xfrm>
                <a:prstGeom prst="rect">
                  <a:avLst/>
                </a:prstGeom>
                <a:solidFill>
                  <a:schemeClr val="accent1">
                    <a:lumMod val="40000"/>
                    <a:lumOff val="60000"/>
                  </a:schemeClr>
                </a:solidFill>
              </p:spPr>
              <p:txBody>
                <a:bodyPr wrap="square" rtlCol="0">
                  <a:spAutoFit/>
                </a:bodyPr>
                <a:lstStyle/>
                <a:p>
                  <a:r>
                    <a:rPr lang="en-US" dirty="0"/>
                    <a:t>?</a:t>
                  </a:r>
                </a:p>
              </p:txBody>
            </p:sp>
          </p:grpSp>
          <p:sp>
            <p:nvSpPr>
              <p:cNvPr id="8" name="TextBox 7">
                <a:extLst>
                  <a:ext uri="{FF2B5EF4-FFF2-40B4-BE49-F238E27FC236}">
                    <a16:creationId xmlns:a16="http://schemas.microsoft.com/office/drawing/2014/main" id="{24BCD718-7A97-07B0-958F-4C5765ED049C}"/>
                  </a:ext>
                </a:extLst>
              </p:cNvPr>
              <p:cNvSpPr txBox="1"/>
              <p:nvPr/>
            </p:nvSpPr>
            <p:spPr>
              <a:xfrm>
                <a:off x="8045150" y="4508839"/>
                <a:ext cx="320040" cy="369332"/>
              </a:xfrm>
              <a:prstGeom prst="rect">
                <a:avLst/>
              </a:prstGeom>
              <a:solidFill>
                <a:schemeClr val="accent1">
                  <a:lumMod val="40000"/>
                  <a:lumOff val="60000"/>
                </a:schemeClr>
              </a:solidFill>
            </p:spPr>
            <p:txBody>
              <a:bodyPr wrap="square" rtlCol="0">
                <a:spAutoFit/>
              </a:bodyPr>
              <a:lstStyle/>
              <a:p>
                <a:r>
                  <a:rPr lang="en-US" dirty="0"/>
                  <a:t>?</a:t>
                </a:r>
              </a:p>
            </p:txBody>
          </p:sp>
        </p:grpSp>
        <p:sp>
          <p:nvSpPr>
            <p:cNvPr id="11" name="Rectangle 10">
              <a:extLst>
                <a:ext uri="{FF2B5EF4-FFF2-40B4-BE49-F238E27FC236}">
                  <a16:creationId xmlns:a16="http://schemas.microsoft.com/office/drawing/2014/main" id="{8A6E5008-5A5F-10B9-08CC-EFC979F0571A}"/>
                </a:ext>
              </a:extLst>
            </p:cNvPr>
            <p:cNvSpPr/>
            <p:nvPr/>
          </p:nvSpPr>
          <p:spPr>
            <a:xfrm>
              <a:off x="8736638" y="3529430"/>
              <a:ext cx="921712" cy="1348741"/>
            </a:xfrm>
            <a:prstGeom prst="rect">
              <a:avLst/>
            </a:prstGeom>
            <a:solidFill>
              <a:schemeClr val="bg1">
                <a:lumMod val="85000"/>
                <a:alpha val="54000"/>
              </a:schemeClr>
            </a:solidFill>
            <a:ln>
              <a:solidFill>
                <a:schemeClr val="accent1">
                  <a:shade val="15000"/>
                  <a:alpha val="1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A59688-8BAB-D2BE-F863-853F1AB983C9}"/>
                </a:ext>
              </a:extLst>
            </p:cNvPr>
            <p:cNvSpPr txBox="1"/>
            <p:nvPr/>
          </p:nvSpPr>
          <p:spPr>
            <a:xfrm>
              <a:off x="9214958" y="2998292"/>
              <a:ext cx="1894527" cy="369332"/>
            </a:xfrm>
            <a:prstGeom prst="rect">
              <a:avLst/>
            </a:prstGeom>
            <a:noFill/>
          </p:spPr>
          <p:txBody>
            <a:bodyPr wrap="square" rtlCol="0">
              <a:spAutoFit/>
            </a:bodyPr>
            <a:lstStyle/>
            <a:p>
              <a:r>
                <a:rPr lang="en-US" dirty="0"/>
                <a:t>Non-responsive</a:t>
              </a:r>
            </a:p>
          </p:txBody>
        </p:sp>
        <p:pic>
          <p:nvPicPr>
            <p:cNvPr id="13" name="Picture 12">
              <a:extLst>
                <a:ext uri="{FF2B5EF4-FFF2-40B4-BE49-F238E27FC236}">
                  <a16:creationId xmlns:a16="http://schemas.microsoft.com/office/drawing/2014/main" id="{F4DD1837-0E70-57EC-69DB-52A6367FC7F9}"/>
                </a:ext>
              </a:extLst>
            </p:cNvPr>
            <p:cNvPicPr>
              <a:picLocks noChangeAspect="1"/>
            </p:cNvPicPr>
            <p:nvPr/>
          </p:nvPicPr>
          <p:blipFill>
            <a:blip r:embed="rId3"/>
            <a:stretch>
              <a:fillRect/>
            </a:stretch>
          </p:blipFill>
          <p:spPr>
            <a:xfrm>
              <a:off x="8842623" y="3279894"/>
              <a:ext cx="796985" cy="237388"/>
            </a:xfrm>
            <a:prstGeom prst="rect">
              <a:avLst/>
            </a:prstGeom>
            <a:noFill/>
          </p:spPr>
        </p:pic>
      </p:grpSp>
      <p:sp>
        <p:nvSpPr>
          <p:cNvPr id="15" name="TextBox 14">
            <a:extLst>
              <a:ext uri="{FF2B5EF4-FFF2-40B4-BE49-F238E27FC236}">
                <a16:creationId xmlns:a16="http://schemas.microsoft.com/office/drawing/2014/main" id="{1F64721A-0ED2-1539-E4BC-906045ABEDB4}"/>
              </a:ext>
            </a:extLst>
          </p:cNvPr>
          <p:cNvSpPr txBox="1"/>
          <p:nvPr/>
        </p:nvSpPr>
        <p:spPr>
          <a:xfrm>
            <a:off x="838200" y="1428157"/>
            <a:ext cx="9992299" cy="707886"/>
          </a:xfrm>
          <a:prstGeom prst="rect">
            <a:avLst/>
          </a:prstGeom>
          <a:noFill/>
          <a:ln>
            <a:solidFill>
              <a:schemeClr val="tx1"/>
            </a:solidFill>
          </a:ln>
        </p:spPr>
        <p:txBody>
          <a:bodyPr wrap="square" rtlCol="0">
            <a:spAutoFit/>
          </a:bodyPr>
          <a:lstStyle/>
          <a:p>
            <a:r>
              <a:rPr lang="en-US" sz="2000" dirty="0"/>
              <a:t>Existing FC procedure is not fully optimized to establish pre-load dependency  &amp; relative position on the Frank-Starling curve</a:t>
            </a:r>
          </a:p>
        </p:txBody>
      </p:sp>
      <p:sp>
        <p:nvSpPr>
          <p:cNvPr id="16" name="Footer Placeholder 15">
            <a:extLst>
              <a:ext uri="{FF2B5EF4-FFF2-40B4-BE49-F238E27FC236}">
                <a16:creationId xmlns:a16="http://schemas.microsoft.com/office/drawing/2014/main" id="{43B51195-1EA1-C277-9663-9A3C5D413620}"/>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146295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41E10-5CBA-3DB9-B9C2-A704C7E3D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1081F-F9A3-453F-5AB2-79B42D7B4F5F}"/>
              </a:ext>
            </a:extLst>
          </p:cNvPr>
          <p:cNvSpPr>
            <a:spLocks noGrp="1"/>
          </p:cNvSpPr>
          <p:nvPr>
            <p:ph type="title"/>
          </p:nvPr>
        </p:nvSpPr>
        <p:spPr>
          <a:xfrm>
            <a:off x="414671" y="136845"/>
            <a:ext cx="11515059" cy="1325563"/>
          </a:xfrm>
        </p:spPr>
        <p:txBody>
          <a:bodyPr>
            <a:normAutofit/>
          </a:bodyPr>
          <a:lstStyle/>
          <a:p>
            <a:r>
              <a:rPr lang="en-US" sz="3600" dirty="0"/>
              <a:t>Combining fluid challenge simulation with hemodynamic monitoring </a:t>
            </a:r>
          </a:p>
        </p:txBody>
      </p:sp>
      <p:sp>
        <p:nvSpPr>
          <p:cNvPr id="3" name="TextBox 2">
            <a:extLst>
              <a:ext uri="{FF2B5EF4-FFF2-40B4-BE49-F238E27FC236}">
                <a16:creationId xmlns:a16="http://schemas.microsoft.com/office/drawing/2014/main" id="{F6DFE128-0208-E702-D859-15D517AF0F7F}"/>
              </a:ext>
            </a:extLst>
          </p:cNvPr>
          <p:cNvSpPr txBox="1"/>
          <p:nvPr/>
        </p:nvSpPr>
        <p:spPr>
          <a:xfrm>
            <a:off x="3065564" y="1523477"/>
            <a:ext cx="6496494" cy="1072473"/>
          </a:xfrm>
          <a:prstGeom prst="rect">
            <a:avLst/>
          </a:prstGeom>
          <a:solidFill>
            <a:schemeClr val="bg1">
              <a:lumMod val="95000"/>
            </a:schemeClr>
          </a:solidFill>
        </p:spPr>
        <p:txBody>
          <a:bodyPr wrap="square" rtlCol="0">
            <a:spAutoFit/>
          </a:bodyPr>
          <a:lstStyle/>
          <a:p>
            <a:r>
              <a:rPr lang="en-US" dirty="0"/>
              <a:t>Potentially achieves both the FC goals of: </a:t>
            </a:r>
          </a:p>
          <a:p>
            <a:pPr marL="285750" indent="-285750">
              <a:lnSpc>
                <a:spcPct val="150000"/>
              </a:lnSpc>
              <a:buFontTx/>
              <a:buChar char="-"/>
            </a:pPr>
            <a:r>
              <a:rPr lang="en-US" sz="1600" dirty="0"/>
              <a:t>Defining pre-load dependency </a:t>
            </a:r>
          </a:p>
          <a:p>
            <a:pPr marL="285750" indent="-285750">
              <a:lnSpc>
                <a:spcPct val="150000"/>
              </a:lnSpc>
              <a:buFontTx/>
              <a:buChar char="-"/>
            </a:pPr>
            <a:r>
              <a:rPr lang="en-US" sz="1600" dirty="0"/>
              <a:t>Establishing relative position on the Frank-Starling curve</a:t>
            </a:r>
          </a:p>
        </p:txBody>
      </p:sp>
      <p:sp>
        <p:nvSpPr>
          <p:cNvPr id="10" name="TextBox 9">
            <a:extLst>
              <a:ext uri="{FF2B5EF4-FFF2-40B4-BE49-F238E27FC236}">
                <a16:creationId xmlns:a16="http://schemas.microsoft.com/office/drawing/2014/main" id="{995FAA2E-0A66-6306-3FAB-B5901CBA81C5}"/>
              </a:ext>
            </a:extLst>
          </p:cNvPr>
          <p:cNvSpPr txBox="1"/>
          <p:nvPr/>
        </p:nvSpPr>
        <p:spPr>
          <a:xfrm>
            <a:off x="3161257" y="5689461"/>
            <a:ext cx="6704659" cy="584775"/>
          </a:xfrm>
          <a:prstGeom prst="rect">
            <a:avLst/>
          </a:prstGeom>
          <a:solidFill>
            <a:schemeClr val="bg1">
              <a:lumMod val="95000"/>
            </a:schemeClr>
          </a:solidFill>
        </p:spPr>
        <p:txBody>
          <a:bodyPr wrap="square" rtlCol="0">
            <a:spAutoFit/>
          </a:bodyPr>
          <a:lstStyle/>
          <a:p>
            <a:r>
              <a:rPr lang="en-US" sz="1600" dirty="0"/>
              <a:t>Pharmacokinetic simulation should  allow for variations in the FC impact on stroke volume  and better assess the physiological response</a:t>
            </a:r>
          </a:p>
        </p:txBody>
      </p:sp>
      <p:grpSp>
        <p:nvGrpSpPr>
          <p:cNvPr id="23" name="Group 22">
            <a:extLst>
              <a:ext uri="{FF2B5EF4-FFF2-40B4-BE49-F238E27FC236}">
                <a16:creationId xmlns:a16="http://schemas.microsoft.com/office/drawing/2014/main" id="{8494DECC-FFA8-1F3F-C229-1AA3A574C93B}"/>
              </a:ext>
            </a:extLst>
          </p:cNvPr>
          <p:cNvGrpSpPr/>
          <p:nvPr/>
        </p:nvGrpSpPr>
        <p:grpSpPr>
          <a:xfrm>
            <a:off x="2817828" y="2626242"/>
            <a:ext cx="7314998" cy="2547498"/>
            <a:chOff x="2817828" y="2626242"/>
            <a:chExt cx="7314998" cy="2547498"/>
          </a:xfrm>
        </p:grpSpPr>
        <p:pic>
          <p:nvPicPr>
            <p:cNvPr id="4" name="Picture 3">
              <a:extLst>
                <a:ext uri="{FF2B5EF4-FFF2-40B4-BE49-F238E27FC236}">
                  <a16:creationId xmlns:a16="http://schemas.microsoft.com/office/drawing/2014/main" id="{25425CA8-FE3D-4F67-DA5D-A6B648EBDB60}"/>
                </a:ext>
              </a:extLst>
            </p:cNvPr>
            <p:cNvPicPr>
              <a:picLocks noChangeAspect="1"/>
            </p:cNvPicPr>
            <p:nvPr/>
          </p:nvPicPr>
          <p:blipFill>
            <a:blip r:embed="rId2"/>
            <a:stretch>
              <a:fillRect/>
            </a:stretch>
          </p:blipFill>
          <p:spPr>
            <a:xfrm>
              <a:off x="5514954" y="2626242"/>
              <a:ext cx="4617872" cy="2547498"/>
            </a:xfrm>
            <a:prstGeom prst="rect">
              <a:avLst/>
            </a:prstGeom>
            <a:solidFill>
              <a:schemeClr val="bg1">
                <a:lumMod val="95000"/>
              </a:schemeClr>
            </a:solidFill>
          </p:spPr>
        </p:pic>
        <p:pic>
          <p:nvPicPr>
            <p:cNvPr id="21" name="Picture 20">
              <a:extLst>
                <a:ext uri="{FF2B5EF4-FFF2-40B4-BE49-F238E27FC236}">
                  <a16:creationId xmlns:a16="http://schemas.microsoft.com/office/drawing/2014/main" id="{DB25D3D8-B152-6747-4EF7-C30997AB0E88}"/>
                </a:ext>
              </a:extLst>
            </p:cNvPr>
            <p:cNvPicPr>
              <a:picLocks noChangeAspect="1"/>
            </p:cNvPicPr>
            <p:nvPr/>
          </p:nvPicPr>
          <p:blipFill>
            <a:blip r:embed="rId3"/>
            <a:stretch>
              <a:fillRect/>
            </a:stretch>
          </p:blipFill>
          <p:spPr>
            <a:xfrm>
              <a:off x="2817828" y="2951347"/>
              <a:ext cx="2856614" cy="2222393"/>
            </a:xfrm>
            <a:prstGeom prst="rect">
              <a:avLst/>
            </a:prstGeom>
          </p:spPr>
        </p:pic>
      </p:grpSp>
      <p:sp>
        <p:nvSpPr>
          <p:cNvPr id="25" name="Footer Placeholder 24">
            <a:extLst>
              <a:ext uri="{FF2B5EF4-FFF2-40B4-BE49-F238E27FC236}">
                <a16:creationId xmlns:a16="http://schemas.microsoft.com/office/drawing/2014/main" id="{464E439F-CAF1-8DB0-E415-44EE150E7F2B}"/>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274051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86E1-F29D-80AA-5A56-4FCAD0ED8060}"/>
              </a:ext>
            </a:extLst>
          </p:cNvPr>
          <p:cNvSpPr>
            <a:spLocks noGrp="1"/>
          </p:cNvSpPr>
          <p:nvPr>
            <p:ph type="title"/>
          </p:nvPr>
        </p:nvSpPr>
        <p:spPr>
          <a:xfrm>
            <a:off x="2709529" y="2459739"/>
            <a:ext cx="7455195" cy="1325563"/>
          </a:xfrm>
        </p:spPr>
        <p:txBody>
          <a:bodyPr>
            <a:normAutofit fontScale="90000"/>
          </a:bodyPr>
          <a:lstStyle/>
          <a:p>
            <a:pPr algn="ctr"/>
            <a:r>
              <a:rPr lang="en-US" dirty="0"/>
              <a:t>How could this  this work?</a:t>
            </a:r>
            <a:br>
              <a:rPr lang="en-US" dirty="0"/>
            </a:br>
            <a:br>
              <a:rPr lang="en-US" sz="4000" dirty="0"/>
            </a:br>
            <a:r>
              <a:rPr lang="en-US" sz="4000" dirty="0"/>
              <a:t>OFIS® Optimizing Fluids in Surgery </a:t>
            </a:r>
          </a:p>
        </p:txBody>
      </p:sp>
      <p:sp>
        <p:nvSpPr>
          <p:cNvPr id="4" name="Footer Placeholder 3">
            <a:extLst>
              <a:ext uri="{FF2B5EF4-FFF2-40B4-BE49-F238E27FC236}">
                <a16:creationId xmlns:a16="http://schemas.microsoft.com/office/drawing/2014/main" id="{075A1F05-DA1C-3753-A1D6-45E6F19023AD}"/>
              </a:ext>
            </a:extLst>
          </p:cNvPr>
          <p:cNvSpPr>
            <a:spLocks noGrp="1"/>
          </p:cNvSpPr>
          <p:nvPr>
            <p:ph type="ftr" sz="quarter" idx="11"/>
          </p:nvPr>
        </p:nvSpPr>
        <p:spPr>
          <a:xfrm>
            <a:off x="3719623" y="6345717"/>
            <a:ext cx="4114800" cy="365125"/>
          </a:xfrm>
        </p:spPr>
        <p:txBody>
          <a:bodyPr/>
          <a:lstStyle/>
          <a:p>
            <a:r>
              <a:rPr lang="en-US" dirty="0"/>
              <a:t>© TOB1 2025</a:t>
            </a:r>
          </a:p>
        </p:txBody>
      </p:sp>
    </p:spTree>
    <p:extLst>
      <p:ext uri="{BB962C8B-B14F-4D97-AF65-F5344CB8AC3E}">
        <p14:creationId xmlns:p14="http://schemas.microsoft.com/office/powerpoint/2010/main" val="425883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32BB2-421C-0ADE-3218-E9D25CB95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65FDA-06CD-1247-4826-000E67A8B62C}"/>
              </a:ext>
            </a:extLst>
          </p:cNvPr>
          <p:cNvSpPr>
            <a:spLocks noGrp="1"/>
          </p:cNvSpPr>
          <p:nvPr>
            <p:ph type="title"/>
          </p:nvPr>
        </p:nvSpPr>
        <p:spPr>
          <a:xfrm>
            <a:off x="838200" y="0"/>
            <a:ext cx="10515600" cy="1325563"/>
          </a:xfrm>
        </p:spPr>
        <p:txBody>
          <a:bodyPr/>
          <a:lstStyle/>
          <a:p>
            <a:r>
              <a:rPr lang="en-US" dirty="0"/>
              <a:t>Establishing</a:t>
            </a:r>
            <a:r>
              <a:rPr lang="en-US" b="1" dirty="0"/>
              <a:t> pre-load dependency</a:t>
            </a:r>
            <a:endParaRPr lang="en-US" dirty="0"/>
          </a:p>
        </p:txBody>
      </p:sp>
      <p:grpSp>
        <p:nvGrpSpPr>
          <p:cNvPr id="16" name="Group 15">
            <a:extLst>
              <a:ext uri="{FF2B5EF4-FFF2-40B4-BE49-F238E27FC236}">
                <a16:creationId xmlns:a16="http://schemas.microsoft.com/office/drawing/2014/main" id="{7D4E95E4-F246-4596-DD40-192729F1DF13}"/>
              </a:ext>
            </a:extLst>
          </p:cNvPr>
          <p:cNvGrpSpPr/>
          <p:nvPr/>
        </p:nvGrpSpPr>
        <p:grpSpPr>
          <a:xfrm>
            <a:off x="2268323" y="2564344"/>
            <a:ext cx="7234480" cy="2981926"/>
            <a:chOff x="1476267" y="2066574"/>
            <a:chExt cx="4645865" cy="1604803"/>
          </a:xfrm>
        </p:grpSpPr>
        <p:pic>
          <p:nvPicPr>
            <p:cNvPr id="11" name="Picture 10">
              <a:extLst>
                <a:ext uri="{FF2B5EF4-FFF2-40B4-BE49-F238E27FC236}">
                  <a16:creationId xmlns:a16="http://schemas.microsoft.com/office/drawing/2014/main" id="{1E8F49CA-818C-390A-600A-DF4536E9CB5D}"/>
                </a:ext>
              </a:extLst>
            </p:cNvPr>
            <p:cNvPicPr>
              <a:picLocks noChangeAspect="1"/>
            </p:cNvPicPr>
            <p:nvPr/>
          </p:nvPicPr>
          <p:blipFill>
            <a:blip r:embed="rId3"/>
            <a:stretch>
              <a:fillRect/>
            </a:stretch>
          </p:blipFill>
          <p:spPr>
            <a:xfrm>
              <a:off x="1476267" y="2066574"/>
              <a:ext cx="2094619" cy="1604803"/>
            </a:xfrm>
            <a:prstGeom prst="rect">
              <a:avLst/>
            </a:prstGeom>
          </p:spPr>
        </p:pic>
        <p:pic>
          <p:nvPicPr>
            <p:cNvPr id="13" name="Picture 12">
              <a:extLst>
                <a:ext uri="{FF2B5EF4-FFF2-40B4-BE49-F238E27FC236}">
                  <a16:creationId xmlns:a16="http://schemas.microsoft.com/office/drawing/2014/main" id="{98AD91E6-D38E-B354-CFAB-06A230C008EE}"/>
                </a:ext>
              </a:extLst>
            </p:cNvPr>
            <p:cNvPicPr>
              <a:picLocks noChangeAspect="1"/>
            </p:cNvPicPr>
            <p:nvPr/>
          </p:nvPicPr>
          <p:blipFill>
            <a:blip r:embed="rId4"/>
            <a:stretch>
              <a:fillRect/>
            </a:stretch>
          </p:blipFill>
          <p:spPr>
            <a:xfrm>
              <a:off x="3994028" y="2066574"/>
              <a:ext cx="2128104" cy="1604803"/>
            </a:xfrm>
            <a:prstGeom prst="rect">
              <a:avLst/>
            </a:prstGeom>
          </p:spPr>
        </p:pic>
      </p:grpSp>
      <p:sp>
        <p:nvSpPr>
          <p:cNvPr id="17" name="TextBox 16">
            <a:extLst>
              <a:ext uri="{FF2B5EF4-FFF2-40B4-BE49-F238E27FC236}">
                <a16:creationId xmlns:a16="http://schemas.microsoft.com/office/drawing/2014/main" id="{7EB9BA14-E328-6C1C-BD41-736A5B8E5365}"/>
              </a:ext>
            </a:extLst>
          </p:cNvPr>
          <p:cNvSpPr txBox="1"/>
          <p:nvPr/>
        </p:nvSpPr>
        <p:spPr>
          <a:xfrm>
            <a:off x="1932422" y="1436846"/>
            <a:ext cx="7570381" cy="646331"/>
          </a:xfrm>
          <a:prstGeom prst="rect">
            <a:avLst/>
          </a:prstGeom>
          <a:solidFill>
            <a:schemeClr val="bg1">
              <a:lumMod val="95000"/>
            </a:schemeClr>
          </a:solidFill>
        </p:spPr>
        <p:txBody>
          <a:bodyPr wrap="square" rtlCol="0">
            <a:spAutoFit/>
          </a:bodyPr>
          <a:lstStyle/>
          <a:p>
            <a:r>
              <a:rPr lang="en-US" dirty="0"/>
              <a:t>Step 1 Estimate trends in BV changes from the FC/FC series and measure stroke volume response</a:t>
            </a:r>
          </a:p>
        </p:txBody>
      </p:sp>
      <p:sp>
        <p:nvSpPr>
          <p:cNvPr id="19" name="Footer Placeholder 18">
            <a:extLst>
              <a:ext uri="{FF2B5EF4-FFF2-40B4-BE49-F238E27FC236}">
                <a16:creationId xmlns:a16="http://schemas.microsoft.com/office/drawing/2014/main" id="{8099DC73-72B1-9001-AEDC-A0C9BBF30B70}"/>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252976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E99C-0FE1-595E-4315-D76A01E29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4292C-9F0F-5AAD-7952-6A67B6DEC422}"/>
              </a:ext>
            </a:extLst>
          </p:cNvPr>
          <p:cNvSpPr>
            <a:spLocks noGrp="1"/>
          </p:cNvSpPr>
          <p:nvPr>
            <p:ph type="title"/>
          </p:nvPr>
        </p:nvSpPr>
        <p:spPr>
          <a:xfrm>
            <a:off x="838200" y="0"/>
            <a:ext cx="10515600" cy="1325563"/>
          </a:xfrm>
        </p:spPr>
        <p:txBody>
          <a:bodyPr/>
          <a:lstStyle/>
          <a:p>
            <a:r>
              <a:rPr lang="en-US" dirty="0"/>
              <a:t>Establishing</a:t>
            </a:r>
            <a:r>
              <a:rPr lang="en-US" b="1" dirty="0"/>
              <a:t> pre-load dependency</a:t>
            </a:r>
            <a:endParaRPr lang="en-US" dirty="0"/>
          </a:p>
        </p:txBody>
      </p:sp>
      <p:grpSp>
        <p:nvGrpSpPr>
          <p:cNvPr id="20" name="Group 19">
            <a:extLst>
              <a:ext uri="{FF2B5EF4-FFF2-40B4-BE49-F238E27FC236}">
                <a16:creationId xmlns:a16="http://schemas.microsoft.com/office/drawing/2014/main" id="{30C4B312-CC98-21F4-2F6A-99C17D1353FE}"/>
              </a:ext>
            </a:extLst>
          </p:cNvPr>
          <p:cNvGrpSpPr/>
          <p:nvPr/>
        </p:nvGrpSpPr>
        <p:grpSpPr>
          <a:xfrm>
            <a:off x="573275" y="1526279"/>
            <a:ext cx="10780525" cy="4267898"/>
            <a:chOff x="309233" y="1877153"/>
            <a:chExt cx="10780525" cy="4267898"/>
          </a:xfrm>
        </p:grpSpPr>
        <p:grpSp>
          <p:nvGrpSpPr>
            <p:cNvPr id="6" name="Group 5">
              <a:extLst>
                <a:ext uri="{FF2B5EF4-FFF2-40B4-BE49-F238E27FC236}">
                  <a16:creationId xmlns:a16="http://schemas.microsoft.com/office/drawing/2014/main" id="{06BA7B96-D8B7-2A31-FC81-83E322E0AAA5}"/>
                </a:ext>
              </a:extLst>
            </p:cNvPr>
            <p:cNvGrpSpPr/>
            <p:nvPr/>
          </p:nvGrpSpPr>
          <p:grpSpPr>
            <a:xfrm>
              <a:off x="2491830" y="1877153"/>
              <a:ext cx="6047745" cy="4267898"/>
              <a:chOff x="4320630" y="1813358"/>
              <a:chExt cx="6047745" cy="4267898"/>
            </a:xfrm>
          </p:grpSpPr>
          <p:pic>
            <p:nvPicPr>
              <p:cNvPr id="10" name="Picture 9">
                <a:extLst>
                  <a:ext uri="{FF2B5EF4-FFF2-40B4-BE49-F238E27FC236}">
                    <a16:creationId xmlns:a16="http://schemas.microsoft.com/office/drawing/2014/main" id="{2A97FDD9-4DD1-D160-76EF-3A4F61D88A4D}"/>
                  </a:ext>
                </a:extLst>
              </p:cNvPr>
              <p:cNvPicPr>
                <a:picLocks noChangeAspect="1"/>
              </p:cNvPicPr>
              <p:nvPr/>
            </p:nvPicPr>
            <p:blipFill>
              <a:blip r:embed="rId3"/>
              <a:stretch>
                <a:fillRect/>
              </a:stretch>
            </p:blipFill>
            <p:spPr>
              <a:xfrm>
                <a:off x="4320630" y="1813358"/>
                <a:ext cx="2813817" cy="2026773"/>
              </a:xfrm>
              <a:prstGeom prst="rect">
                <a:avLst/>
              </a:prstGeom>
            </p:spPr>
          </p:pic>
          <p:pic>
            <p:nvPicPr>
              <p:cNvPr id="14" name="Picture 13">
                <a:extLst>
                  <a:ext uri="{FF2B5EF4-FFF2-40B4-BE49-F238E27FC236}">
                    <a16:creationId xmlns:a16="http://schemas.microsoft.com/office/drawing/2014/main" id="{66C290B4-C0E9-E630-4956-792BF695D131}"/>
                  </a:ext>
                </a:extLst>
              </p:cNvPr>
              <p:cNvPicPr>
                <a:picLocks noChangeAspect="1"/>
              </p:cNvPicPr>
              <p:nvPr/>
            </p:nvPicPr>
            <p:blipFill>
              <a:blip r:embed="rId4"/>
              <a:stretch>
                <a:fillRect/>
              </a:stretch>
            </p:blipFill>
            <p:spPr>
              <a:xfrm>
                <a:off x="4320630" y="4086743"/>
                <a:ext cx="2811858" cy="1994513"/>
              </a:xfrm>
              <a:prstGeom prst="rect">
                <a:avLst/>
              </a:prstGeom>
            </p:spPr>
          </p:pic>
          <p:pic>
            <p:nvPicPr>
              <p:cNvPr id="5" name="Picture 4">
                <a:extLst>
                  <a:ext uri="{FF2B5EF4-FFF2-40B4-BE49-F238E27FC236}">
                    <a16:creationId xmlns:a16="http://schemas.microsoft.com/office/drawing/2014/main" id="{0E7205F4-0EBF-44D2-A8BB-3A22B4DF97A8}"/>
                  </a:ext>
                </a:extLst>
              </p:cNvPr>
              <p:cNvPicPr>
                <a:picLocks noChangeAspect="1"/>
              </p:cNvPicPr>
              <p:nvPr/>
            </p:nvPicPr>
            <p:blipFill>
              <a:blip r:embed="rId5"/>
              <a:stretch>
                <a:fillRect/>
              </a:stretch>
            </p:blipFill>
            <p:spPr>
              <a:xfrm>
                <a:off x="7554558" y="1846065"/>
                <a:ext cx="2813817" cy="1851998"/>
              </a:xfrm>
              <a:prstGeom prst="rect">
                <a:avLst/>
              </a:prstGeom>
            </p:spPr>
          </p:pic>
        </p:grpSp>
        <p:sp>
          <p:nvSpPr>
            <p:cNvPr id="7" name="TextBox 6">
              <a:extLst>
                <a:ext uri="{FF2B5EF4-FFF2-40B4-BE49-F238E27FC236}">
                  <a16:creationId xmlns:a16="http://schemas.microsoft.com/office/drawing/2014/main" id="{2553EE48-8712-1732-8D7B-A810D6F1095B}"/>
                </a:ext>
              </a:extLst>
            </p:cNvPr>
            <p:cNvSpPr txBox="1"/>
            <p:nvPr/>
          </p:nvSpPr>
          <p:spPr>
            <a:xfrm>
              <a:off x="518985" y="2420360"/>
              <a:ext cx="1750146" cy="830997"/>
            </a:xfrm>
            <a:prstGeom prst="rect">
              <a:avLst/>
            </a:prstGeom>
            <a:solidFill>
              <a:schemeClr val="bg1">
                <a:lumMod val="95000"/>
              </a:schemeClr>
            </a:solidFill>
          </p:spPr>
          <p:txBody>
            <a:bodyPr wrap="square" rtlCol="0">
              <a:spAutoFit/>
            </a:bodyPr>
            <a:lstStyle/>
            <a:p>
              <a:pPr algn="ctr"/>
              <a:r>
                <a:rPr lang="en-US" sz="1600" dirty="0"/>
                <a:t>Plot %∆SV vs ∆BV &amp; show %∆SV for each FC </a:t>
              </a:r>
            </a:p>
          </p:txBody>
        </p:sp>
        <p:sp>
          <p:nvSpPr>
            <p:cNvPr id="9" name="TextBox 8">
              <a:extLst>
                <a:ext uri="{FF2B5EF4-FFF2-40B4-BE49-F238E27FC236}">
                  <a16:creationId xmlns:a16="http://schemas.microsoft.com/office/drawing/2014/main" id="{E240B990-ADB7-5D66-B424-3FDF406A3548}"/>
                </a:ext>
              </a:extLst>
            </p:cNvPr>
            <p:cNvSpPr txBox="1"/>
            <p:nvPr/>
          </p:nvSpPr>
          <p:spPr>
            <a:xfrm>
              <a:off x="309233" y="4486074"/>
              <a:ext cx="1973431" cy="1323439"/>
            </a:xfrm>
            <a:prstGeom prst="rect">
              <a:avLst/>
            </a:prstGeom>
            <a:solidFill>
              <a:schemeClr val="bg1">
                <a:lumMod val="95000"/>
              </a:schemeClr>
            </a:solidFill>
          </p:spPr>
          <p:txBody>
            <a:bodyPr wrap="square" rtlCol="0">
              <a:spAutoFit/>
            </a:bodyPr>
            <a:lstStyle/>
            <a:p>
              <a:pPr algn="ctr"/>
              <a:r>
                <a:rPr lang="en-US" sz="1600" dirty="0"/>
                <a:t>Graph Ratio of   %∆SV / ∆BV</a:t>
              </a:r>
            </a:p>
            <a:p>
              <a:pPr algn="ctr"/>
              <a:r>
                <a:rPr lang="en-US" sz="1600" dirty="0"/>
                <a:t>Green shade (ratio ≥ 2x ) for  fluid responsive FC</a:t>
              </a:r>
            </a:p>
          </p:txBody>
        </p:sp>
        <p:sp>
          <p:nvSpPr>
            <p:cNvPr id="12" name="TextBox 11">
              <a:extLst>
                <a:ext uri="{FF2B5EF4-FFF2-40B4-BE49-F238E27FC236}">
                  <a16:creationId xmlns:a16="http://schemas.microsoft.com/office/drawing/2014/main" id="{A1EFA519-2A77-11BD-522C-469B7A3D04B4}"/>
                </a:ext>
              </a:extLst>
            </p:cNvPr>
            <p:cNvSpPr txBox="1"/>
            <p:nvPr/>
          </p:nvSpPr>
          <p:spPr>
            <a:xfrm>
              <a:off x="8835728" y="4531995"/>
              <a:ext cx="2254030" cy="1077218"/>
            </a:xfrm>
            <a:prstGeom prst="rect">
              <a:avLst/>
            </a:prstGeom>
            <a:solidFill>
              <a:schemeClr val="bg1">
                <a:lumMod val="95000"/>
              </a:schemeClr>
            </a:solidFill>
          </p:spPr>
          <p:txBody>
            <a:bodyPr wrap="square" rtlCol="0">
              <a:spAutoFit/>
            </a:bodyPr>
            <a:lstStyle/>
            <a:p>
              <a:r>
                <a:rPr lang="en-US" sz="1600" dirty="0"/>
                <a:t>Define fluid responsive &amp; non-responsive BV  zones for further fluid management </a:t>
              </a:r>
            </a:p>
          </p:txBody>
        </p:sp>
        <p:pic>
          <p:nvPicPr>
            <p:cNvPr id="18" name="Picture 17">
              <a:extLst>
                <a:ext uri="{FF2B5EF4-FFF2-40B4-BE49-F238E27FC236}">
                  <a16:creationId xmlns:a16="http://schemas.microsoft.com/office/drawing/2014/main" id="{ED264FCE-1754-EC9D-73F9-8487CC4685A4}"/>
                </a:ext>
              </a:extLst>
            </p:cNvPr>
            <p:cNvPicPr>
              <a:picLocks noChangeAspect="1"/>
            </p:cNvPicPr>
            <p:nvPr/>
          </p:nvPicPr>
          <p:blipFill>
            <a:blip r:embed="rId6"/>
            <a:stretch>
              <a:fillRect/>
            </a:stretch>
          </p:blipFill>
          <p:spPr>
            <a:xfrm>
              <a:off x="5622451" y="4189896"/>
              <a:ext cx="3005883" cy="1923256"/>
            </a:xfrm>
            <a:prstGeom prst="rect">
              <a:avLst/>
            </a:prstGeom>
          </p:spPr>
        </p:pic>
        <p:sp>
          <p:nvSpPr>
            <p:cNvPr id="19" name="TextBox 18">
              <a:extLst>
                <a:ext uri="{FF2B5EF4-FFF2-40B4-BE49-F238E27FC236}">
                  <a16:creationId xmlns:a16="http://schemas.microsoft.com/office/drawing/2014/main" id="{5A749F19-4887-0DC5-60C7-AD3D9EA42DA5}"/>
                </a:ext>
              </a:extLst>
            </p:cNvPr>
            <p:cNvSpPr txBox="1"/>
            <p:nvPr/>
          </p:nvSpPr>
          <p:spPr>
            <a:xfrm>
              <a:off x="8959685" y="2420360"/>
              <a:ext cx="2023747" cy="830997"/>
            </a:xfrm>
            <a:prstGeom prst="rect">
              <a:avLst/>
            </a:prstGeom>
            <a:solidFill>
              <a:schemeClr val="bg1">
                <a:lumMod val="95000"/>
              </a:schemeClr>
            </a:solidFill>
          </p:spPr>
          <p:txBody>
            <a:bodyPr wrap="square" rtlCol="0">
              <a:spAutoFit/>
            </a:bodyPr>
            <a:lstStyle/>
            <a:p>
              <a:r>
                <a:rPr lang="en-US" sz="1600" dirty="0"/>
                <a:t>Calculate  FC efficacy in terms of ∆BV/∆SV</a:t>
              </a:r>
            </a:p>
          </p:txBody>
        </p:sp>
      </p:grpSp>
      <p:sp>
        <p:nvSpPr>
          <p:cNvPr id="21" name="Footer Placeholder 20">
            <a:extLst>
              <a:ext uri="{FF2B5EF4-FFF2-40B4-BE49-F238E27FC236}">
                <a16:creationId xmlns:a16="http://schemas.microsoft.com/office/drawing/2014/main" id="{09899D53-6CDE-536F-8115-8F553F714D13}"/>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382799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84B7F-055B-C722-5147-CD2C9884F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0A6A6-4354-A134-E146-274A4378C812}"/>
              </a:ext>
            </a:extLst>
          </p:cNvPr>
          <p:cNvSpPr>
            <a:spLocks noGrp="1"/>
          </p:cNvSpPr>
          <p:nvPr>
            <p:ph type="title"/>
          </p:nvPr>
        </p:nvSpPr>
        <p:spPr>
          <a:xfrm>
            <a:off x="838200" y="577776"/>
            <a:ext cx="10515600" cy="1325563"/>
          </a:xfrm>
        </p:spPr>
        <p:txBody>
          <a:bodyPr/>
          <a:lstStyle/>
          <a:p>
            <a:r>
              <a:rPr lang="en-US" dirty="0"/>
              <a:t>Establishing</a:t>
            </a:r>
            <a:r>
              <a:rPr lang="en-US" b="1" dirty="0"/>
              <a:t> relative position on the Frank-Starling curve</a:t>
            </a:r>
          </a:p>
        </p:txBody>
      </p:sp>
      <p:grpSp>
        <p:nvGrpSpPr>
          <p:cNvPr id="14" name="Group 13">
            <a:extLst>
              <a:ext uri="{FF2B5EF4-FFF2-40B4-BE49-F238E27FC236}">
                <a16:creationId xmlns:a16="http://schemas.microsoft.com/office/drawing/2014/main" id="{5EAA8BCF-E646-A58E-F31B-75D2A3D9555D}"/>
              </a:ext>
            </a:extLst>
          </p:cNvPr>
          <p:cNvGrpSpPr/>
          <p:nvPr/>
        </p:nvGrpSpPr>
        <p:grpSpPr>
          <a:xfrm>
            <a:off x="2454535" y="2360412"/>
            <a:ext cx="7412481" cy="3083348"/>
            <a:chOff x="1380993" y="2243453"/>
            <a:chExt cx="7412481" cy="3083348"/>
          </a:xfrm>
        </p:grpSpPr>
        <p:pic>
          <p:nvPicPr>
            <p:cNvPr id="10" name="Picture 9">
              <a:extLst>
                <a:ext uri="{FF2B5EF4-FFF2-40B4-BE49-F238E27FC236}">
                  <a16:creationId xmlns:a16="http://schemas.microsoft.com/office/drawing/2014/main" id="{27A37EA7-B63C-41AD-2EC6-95FF776E3930}"/>
                </a:ext>
              </a:extLst>
            </p:cNvPr>
            <p:cNvPicPr>
              <a:picLocks noChangeAspect="1"/>
            </p:cNvPicPr>
            <p:nvPr/>
          </p:nvPicPr>
          <p:blipFill>
            <a:blip r:embed="rId3"/>
            <a:stretch>
              <a:fillRect/>
            </a:stretch>
          </p:blipFill>
          <p:spPr>
            <a:xfrm>
              <a:off x="1380993" y="2449660"/>
              <a:ext cx="2500286" cy="2877141"/>
            </a:xfrm>
            <a:prstGeom prst="rect">
              <a:avLst/>
            </a:prstGeom>
          </p:spPr>
        </p:pic>
        <p:sp>
          <p:nvSpPr>
            <p:cNvPr id="11" name="TextBox 10">
              <a:extLst>
                <a:ext uri="{FF2B5EF4-FFF2-40B4-BE49-F238E27FC236}">
                  <a16:creationId xmlns:a16="http://schemas.microsoft.com/office/drawing/2014/main" id="{94979170-23E5-FDEF-AD2E-320DED01F5AE}"/>
                </a:ext>
              </a:extLst>
            </p:cNvPr>
            <p:cNvSpPr txBox="1"/>
            <p:nvPr/>
          </p:nvSpPr>
          <p:spPr>
            <a:xfrm>
              <a:off x="4742470" y="2243453"/>
              <a:ext cx="4051004" cy="646331"/>
            </a:xfrm>
            <a:prstGeom prst="rect">
              <a:avLst/>
            </a:prstGeom>
            <a:noFill/>
          </p:spPr>
          <p:txBody>
            <a:bodyPr wrap="square" rtlCol="0">
              <a:spAutoFit/>
            </a:bodyPr>
            <a:lstStyle/>
            <a:p>
              <a:r>
                <a:rPr lang="en-US" dirty="0"/>
                <a:t>Provide a projected BV trend analysis </a:t>
              </a:r>
            </a:p>
            <a:p>
              <a:r>
                <a:rPr lang="en-US" dirty="0"/>
                <a:t> @ 4ml/kg/hr maintenance fluid rate </a:t>
              </a:r>
            </a:p>
          </p:txBody>
        </p:sp>
        <p:pic>
          <p:nvPicPr>
            <p:cNvPr id="13" name="Picture 12">
              <a:extLst>
                <a:ext uri="{FF2B5EF4-FFF2-40B4-BE49-F238E27FC236}">
                  <a16:creationId xmlns:a16="http://schemas.microsoft.com/office/drawing/2014/main" id="{600E215A-7DB0-95E9-FC9E-6EB3071BD270}"/>
                </a:ext>
              </a:extLst>
            </p:cNvPr>
            <p:cNvPicPr>
              <a:picLocks noChangeAspect="1"/>
            </p:cNvPicPr>
            <p:nvPr/>
          </p:nvPicPr>
          <p:blipFill>
            <a:blip r:embed="rId4"/>
            <a:stretch>
              <a:fillRect/>
            </a:stretch>
          </p:blipFill>
          <p:spPr>
            <a:xfrm>
              <a:off x="5026369" y="2995980"/>
              <a:ext cx="3280100" cy="2114550"/>
            </a:xfrm>
            <a:prstGeom prst="rect">
              <a:avLst/>
            </a:prstGeom>
          </p:spPr>
        </p:pic>
      </p:grpSp>
      <p:sp>
        <p:nvSpPr>
          <p:cNvPr id="15" name="Footer Placeholder 14">
            <a:extLst>
              <a:ext uri="{FF2B5EF4-FFF2-40B4-BE49-F238E27FC236}">
                <a16:creationId xmlns:a16="http://schemas.microsoft.com/office/drawing/2014/main" id="{6BFAA9CD-C1E8-93EC-F848-7D562C02BEE0}"/>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164966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normal curve&#10;&#10;Description automatically generated">
            <a:extLst>
              <a:ext uri="{FF2B5EF4-FFF2-40B4-BE49-F238E27FC236}">
                <a16:creationId xmlns:a16="http://schemas.microsoft.com/office/drawing/2014/main" id="{1FF816D0-E600-5570-2467-1E27F3A170DB}"/>
              </a:ext>
            </a:extLst>
          </p:cNvPr>
          <p:cNvPicPr>
            <a:picLocks noGrp="1" noChangeAspect="1"/>
          </p:cNvPicPr>
          <p:nvPr>
            <p:ph idx="1"/>
          </p:nvPr>
        </p:nvPicPr>
        <p:blipFill>
          <a:blip r:embed="rId2"/>
          <a:stretch>
            <a:fillRect/>
          </a:stretch>
        </p:blipFill>
        <p:spPr>
          <a:xfrm>
            <a:off x="574647" y="3159013"/>
            <a:ext cx="5298894" cy="2583211"/>
          </a:xfrm>
          <a:prstGeom prst="rect">
            <a:avLst/>
          </a:prstGeom>
        </p:spPr>
      </p:pic>
      <p:sp>
        <p:nvSpPr>
          <p:cNvPr id="20" name="TextBox 19">
            <a:extLst>
              <a:ext uri="{FF2B5EF4-FFF2-40B4-BE49-F238E27FC236}">
                <a16:creationId xmlns:a16="http://schemas.microsoft.com/office/drawing/2014/main" id="{6D2FFDD1-96F5-9583-CFCC-E3E6AC6B2ABE}"/>
              </a:ext>
            </a:extLst>
          </p:cNvPr>
          <p:cNvSpPr txBox="1"/>
          <p:nvPr/>
        </p:nvSpPr>
        <p:spPr>
          <a:xfrm>
            <a:off x="6889833" y="1188637"/>
            <a:ext cx="4218138" cy="15972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dirty="0">
                <a:latin typeface="+mj-lt"/>
                <a:ea typeface="+mj-ea"/>
                <a:cs typeface="+mj-cs"/>
              </a:rPr>
              <a:t>Judging fluid administration remains a challenge </a:t>
            </a:r>
          </a:p>
        </p:txBody>
      </p:sp>
      <p:grpSp>
        <p:nvGrpSpPr>
          <p:cNvPr id="11" name="Group 10">
            <a:extLst>
              <a:ext uri="{FF2B5EF4-FFF2-40B4-BE49-F238E27FC236}">
                <a16:creationId xmlns:a16="http://schemas.microsoft.com/office/drawing/2014/main" id="{B12DEBC8-3346-913E-6E38-7684EDFBF9A4}"/>
              </a:ext>
            </a:extLst>
          </p:cNvPr>
          <p:cNvGrpSpPr/>
          <p:nvPr/>
        </p:nvGrpSpPr>
        <p:grpSpPr>
          <a:xfrm>
            <a:off x="918111" y="1454508"/>
            <a:ext cx="4285087" cy="1882502"/>
            <a:chOff x="875581" y="1714904"/>
            <a:chExt cx="4285087" cy="1882502"/>
          </a:xfrm>
        </p:grpSpPr>
        <p:pic>
          <p:nvPicPr>
            <p:cNvPr id="6" name="Graphic 5" descr="IV">
              <a:extLst>
                <a:ext uri="{FF2B5EF4-FFF2-40B4-BE49-F238E27FC236}">
                  <a16:creationId xmlns:a16="http://schemas.microsoft.com/office/drawing/2014/main" id="{C0D20623-90E9-1580-44B1-4550FA20E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81" y="1714904"/>
              <a:ext cx="1815105" cy="1815105"/>
            </a:xfrm>
            <a:prstGeom prst="rect">
              <a:avLst/>
            </a:prstGeom>
          </p:spPr>
        </p:pic>
        <p:pic>
          <p:nvPicPr>
            <p:cNvPr id="5" name="Picture 4" descr="A blue syringe in a circle&#10;&#10;Description automatically generated">
              <a:extLst>
                <a:ext uri="{FF2B5EF4-FFF2-40B4-BE49-F238E27FC236}">
                  <a16:creationId xmlns:a16="http://schemas.microsoft.com/office/drawing/2014/main" id="{8F45987B-E716-47E5-6234-1726967CCA89}"/>
                </a:ext>
              </a:extLst>
            </p:cNvPr>
            <p:cNvPicPr>
              <a:picLocks noChangeAspect="1"/>
            </p:cNvPicPr>
            <p:nvPr/>
          </p:nvPicPr>
          <p:blipFill>
            <a:blip r:embed="rId5"/>
            <a:stretch>
              <a:fillRect/>
            </a:stretch>
          </p:blipFill>
          <p:spPr>
            <a:xfrm>
              <a:off x="3349227" y="1812410"/>
              <a:ext cx="1811441" cy="1784996"/>
            </a:xfrm>
            <a:prstGeom prst="rect">
              <a:avLst/>
            </a:prstGeom>
          </p:spPr>
        </p:pic>
      </p:grpSp>
      <p:sp>
        <p:nvSpPr>
          <p:cNvPr id="10" name="Subtitle 2">
            <a:extLst>
              <a:ext uri="{FF2B5EF4-FFF2-40B4-BE49-F238E27FC236}">
                <a16:creationId xmlns:a16="http://schemas.microsoft.com/office/drawing/2014/main" id="{C291416E-2184-66A1-FBE2-14B68E077A82}"/>
              </a:ext>
            </a:extLst>
          </p:cNvPr>
          <p:cNvSpPr txBox="1">
            <a:spLocks/>
          </p:cNvSpPr>
          <p:nvPr/>
        </p:nvSpPr>
        <p:spPr>
          <a:xfrm>
            <a:off x="6889832" y="2998278"/>
            <a:ext cx="3684551" cy="1893762"/>
          </a:xfrm>
          <a:prstGeom prst="rect">
            <a:avLst/>
          </a:prstGeom>
          <a:solidFill>
            <a:schemeClr val="bg1">
              <a:lumMod val="95000"/>
            </a:schemeClr>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t>“The goal of IV fluid administration is to restore and maintain tissue fluid and electrolyte homeostasis and central euvolemia, while avoiding salt and water excess. This will in turn facilitate tissue oxygen delivery without causing harm”  </a:t>
            </a:r>
          </a:p>
          <a:p>
            <a:pPr marL="0" indent="0">
              <a:buNone/>
            </a:pPr>
            <a:r>
              <a:rPr lang="en-US" sz="1600" i="1" dirty="0"/>
              <a:t>Miller &amp; Myles 2009</a:t>
            </a:r>
          </a:p>
        </p:txBody>
      </p:sp>
      <p:sp>
        <p:nvSpPr>
          <p:cNvPr id="2" name="Footer Placeholder 1">
            <a:extLst>
              <a:ext uri="{FF2B5EF4-FFF2-40B4-BE49-F238E27FC236}">
                <a16:creationId xmlns:a16="http://schemas.microsoft.com/office/drawing/2014/main" id="{B626D888-5342-F04C-F3CC-FEEA758C1128}"/>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194449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42EF-040A-7D1D-5A3C-2F04233124CA}"/>
              </a:ext>
            </a:extLst>
          </p:cNvPr>
          <p:cNvSpPr>
            <a:spLocks noGrp="1"/>
          </p:cNvSpPr>
          <p:nvPr>
            <p:ph type="title"/>
          </p:nvPr>
        </p:nvSpPr>
        <p:spPr>
          <a:xfrm>
            <a:off x="113634" y="293560"/>
            <a:ext cx="3939688" cy="5583126"/>
          </a:xfrm>
        </p:spPr>
        <p:txBody>
          <a:bodyPr>
            <a:normAutofit/>
          </a:bodyPr>
          <a:lstStyle/>
          <a:p>
            <a:pPr algn="r"/>
            <a:r>
              <a:rPr lang="en-US" sz="6000" dirty="0"/>
              <a:t>Practical Goals </a:t>
            </a:r>
          </a:p>
        </p:txBody>
      </p:sp>
      <p:graphicFrame>
        <p:nvGraphicFramePr>
          <p:cNvPr id="5" name="Content Placeholder 2">
            <a:extLst>
              <a:ext uri="{FF2B5EF4-FFF2-40B4-BE49-F238E27FC236}">
                <a16:creationId xmlns:a16="http://schemas.microsoft.com/office/drawing/2014/main" id="{75599D15-5427-1F04-CDA7-6AA64BCA9B16}"/>
              </a:ext>
            </a:extLst>
          </p:cNvPr>
          <p:cNvGraphicFramePr>
            <a:graphicFrameLocks noGrp="1"/>
          </p:cNvGraphicFramePr>
          <p:nvPr>
            <p:ph idx="1"/>
            <p:extLst>
              <p:ext uri="{D42A27DB-BD31-4B8C-83A1-F6EECF244321}">
                <p14:modId xmlns:p14="http://schemas.microsoft.com/office/powerpoint/2010/main" val="3408312898"/>
              </p:ext>
            </p:extLst>
          </p:nvPr>
        </p:nvGraphicFramePr>
        <p:xfrm>
          <a:off x="5016047" y="52216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E4F98484-BFCB-4F8B-8A11-9484BB3EDF65}"/>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291500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2C8D-36BF-853F-5307-B3B14C9A6E9D}"/>
              </a:ext>
            </a:extLst>
          </p:cNvPr>
          <p:cNvSpPr>
            <a:spLocks noGrp="1"/>
          </p:cNvSpPr>
          <p:nvPr>
            <p:ph type="title"/>
          </p:nvPr>
        </p:nvSpPr>
        <p:spPr/>
        <p:txBody>
          <a:bodyPr/>
          <a:lstStyle/>
          <a:p>
            <a:r>
              <a:rPr lang="en-US" dirty="0"/>
              <a:t>Purpose of the fluid challenge </a:t>
            </a:r>
          </a:p>
        </p:txBody>
      </p:sp>
      <p:sp>
        <p:nvSpPr>
          <p:cNvPr id="6" name="TextBox 5">
            <a:extLst>
              <a:ext uri="{FF2B5EF4-FFF2-40B4-BE49-F238E27FC236}">
                <a16:creationId xmlns:a16="http://schemas.microsoft.com/office/drawing/2014/main" id="{E399780E-9F3D-D81C-A391-E817F4B7F108}"/>
              </a:ext>
            </a:extLst>
          </p:cNvPr>
          <p:cNvSpPr txBox="1"/>
          <p:nvPr/>
        </p:nvSpPr>
        <p:spPr>
          <a:xfrm>
            <a:off x="745476" y="2575152"/>
            <a:ext cx="3844887" cy="2400657"/>
          </a:xfrm>
          <a:prstGeom prst="rect">
            <a:avLst/>
          </a:prstGeom>
          <a:solidFill>
            <a:schemeClr val="bg1">
              <a:lumMod val="95000"/>
            </a:schemeClr>
          </a:solidFill>
        </p:spPr>
        <p:txBody>
          <a:bodyPr wrap="square" rtlCol="0">
            <a:spAutoFit/>
          </a:bodyPr>
          <a:lstStyle/>
          <a:p>
            <a:r>
              <a:rPr lang="en-GB" sz="1400" i="1" dirty="0"/>
              <a:t>The principle behind the fluid challenge technique is that by giving a small amount of fluid in a short period of time, the clinician can assess whether the </a:t>
            </a:r>
            <a:r>
              <a:rPr lang="en-GB" sz="1400" b="1" i="1" dirty="0"/>
              <a:t>patient has a preload reserve</a:t>
            </a:r>
            <a:r>
              <a:rPr lang="en-GB" sz="1400" i="1" dirty="0"/>
              <a:t> that can be used to increase the stroke volume with further fluids.</a:t>
            </a:r>
          </a:p>
          <a:p>
            <a:endParaRPr lang="en-GB" dirty="0"/>
          </a:p>
          <a:p>
            <a:r>
              <a:rPr lang="en-US" sz="1200" dirty="0"/>
              <a:t>Cecconi M, Parsons AK, Rhodes A. What is a fluid challenge? Curr </a:t>
            </a:r>
            <a:r>
              <a:rPr lang="en-US" sz="1200" dirty="0" err="1"/>
              <a:t>Opin</a:t>
            </a:r>
            <a:r>
              <a:rPr lang="en-US" sz="1200" dirty="0"/>
              <a:t> Crit Care. 2011 Jun;17(3):290-5. </a:t>
            </a:r>
            <a:r>
              <a:rPr lang="en-US" sz="1200" dirty="0" err="1"/>
              <a:t>doi</a:t>
            </a:r>
            <a:r>
              <a:rPr lang="en-US" sz="1200" dirty="0"/>
              <a:t>: 10.1097/MCC.0b013e32834699cd. PMID: 21508838.</a:t>
            </a:r>
          </a:p>
        </p:txBody>
      </p:sp>
      <p:sp>
        <p:nvSpPr>
          <p:cNvPr id="7" name="TextBox 6">
            <a:extLst>
              <a:ext uri="{FF2B5EF4-FFF2-40B4-BE49-F238E27FC236}">
                <a16:creationId xmlns:a16="http://schemas.microsoft.com/office/drawing/2014/main" id="{7DA6C123-2248-DF28-5953-3FAF5B817AE0}"/>
              </a:ext>
            </a:extLst>
          </p:cNvPr>
          <p:cNvSpPr txBox="1"/>
          <p:nvPr/>
        </p:nvSpPr>
        <p:spPr>
          <a:xfrm>
            <a:off x="5144875" y="2575152"/>
            <a:ext cx="6466901" cy="2215991"/>
          </a:xfrm>
          <a:prstGeom prst="rect">
            <a:avLst/>
          </a:prstGeom>
          <a:solidFill>
            <a:schemeClr val="bg1">
              <a:lumMod val="95000"/>
            </a:schemeClr>
          </a:solidFill>
        </p:spPr>
        <p:txBody>
          <a:bodyPr wrap="square" rtlCol="0">
            <a:spAutoFit/>
          </a:bodyPr>
          <a:lstStyle/>
          <a:p>
            <a:r>
              <a:rPr lang="en-US" sz="1400" i="1" dirty="0"/>
              <a:t>The fluid challenge (FC) approach, which consists of the intravenous administration of small aliquots of fluids, over a relatively short period of time, to test if a patient has a preload reserve (i.e., </a:t>
            </a:r>
            <a:r>
              <a:rPr lang="en-US" sz="1400" b="1" i="1" dirty="0"/>
              <a:t>the relative position on the Frank-Starling curve</a:t>
            </a:r>
            <a:r>
              <a:rPr lang="en-US" sz="1400" i="1" dirty="0"/>
              <a:t>), has been used to guide fluid administration in critically ill humans. </a:t>
            </a:r>
          </a:p>
          <a:p>
            <a:endParaRPr lang="en-US" sz="1600" i="1" dirty="0"/>
          </a:p>
          <a:p>
            <a:endParaRPr lang="en-US" sz="1600" dirty="0"/>
          </a:p>
          <a:p>
            <a:r>
              <a:rPr lang="en-US" sz="1200" dirty="0"/>
              <a:t>Teixeira-Neto FJ, Valverde A. Clinical Application of the Fluid Challenge Approach in Goal-Directed Fluid Therapy: What Can We Learn From Human Studies? Front Vet Sci. 2021 Aug 3;8:701377. </a:t>
            </a:r>
            <a:r>
              <a:rPr lang="en-US" sz="1200" dirty="0" err="1"/>
              <a:t>doi</a:t>
            </a:r>
            <a:r>
              <a:rPr lang="en-US" sz="1200" dirty="0"/>
              <a:t>: 10.3389/fvets.2021.701377. PMID: 34414228; PMCID: PMC8368984.</a:t>
            </a:r>
          </a:p>
        </p:txBody>
      </p:sp>
      <p:sp>
        <p:nvSpPr>
          <p:cNvPr id="8" name="TextBox 7">
            <a:extLst>
              <a:ext uri="{FF2B5EF4-FFF2-40B4-BE49-F238E27FC236}">
                <a16:creationId xmlns:a16="http://schemas.microsoft.com/office/drawing/2014/main" id="{8F614180-008D-0F79-556A-79738621FE2F}"/>
              </a:ext>
            </a:extLst>
          </p:cNvPr>
          <p:cNvSpPr txBox="1"/>
          <p:nvPr/>
        </p:nvSpPr>
        <p:spPr>
          <a:xfrm>
            <a:off x="1361501" y="1732810"/>
            <a:ext cx="9468998" cy="400110"/>
          </a:xfrm>
          <a:prstGeom prst="rect">
            <a:avLst/>
          </a:prstGeom>
          <a:noFill/>
          <a:ln>
            <a:solidFill>
              <a:schemeClr val="tx1"/>
            </a:solidFill>
          </a:ln>
        </p:spPr>
        <p:txBody>
          <a:bodyPr wrap="square" rtlCol="0">
            <a:spAutoFit/>
          </a:bodyPr>
          <a:lstStyle/>
          <a:p>
            <a:r>
              <a:rPr lang="en-US" sz="2000" dirty="0"/>
              <a:t>To establish pre-load dependency  &amp; relative position on the Frank-Starling curve</a:t>
            </a:r>
          </a:p>
        </p:txBody>
      </p:sp>
      <p:sp>
        <p:nvSpPr>
          <p:cNvPr id="9" name="Footer Placeholder 8">
            <a:extLst>
              <a:ext uri="{FF2B5EF4-FFF2-40B4-BE49-F238E27FC236}">
                <a16:creationId xmlns:a16="http://schemas.microsoft.com/office/drawing/2014/main" id="{0E7722E2-3DF1-281F-C605-090E4116C304}"/>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333956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8317-1F8E-28F2-DE1E-C7E6C0EDBA2F}"/>
              </a:ext>
            </a:extLst>
          </p:cNvPr>
          <p:cNvSpPr>
            <a:spLocks noGrp="1"/>
          </p:cNvSpPr>
          <p:nvPr>
            <p:ph type="title"/>
          </p:nvPr>
        </p:nvSpPr>
        <p:spPr/>
        <p:txBody>
          <a:bodyPr/>
          <a:lstStyle/>
          <a:p>
            <a:r>
              <a:rPr lang="en-US" dirty="0"/>
              <a:t>Physiology</a:t>
            </a:r>
          </a:p>
        </p:txBody>
      </p:sp>
      <p:grpSp>
        <p:nvGrpSpPr>
          <p:cNvPr id="29" name="Group 28">
            <a:extLst>
              <a:ext uri="{FF2B5EF4-FFF2-40B4-BE49-F238E27FC236}">
                <a16:creationId xmlns:a16="http://schemas.microsoft.com/office/drawing/2014/main" id="{0A80584A-D2F3-D031-CD6A-27A0B0222F21}"/>
              </a:ext>
            </a:extLst>
          </p:cNvPr>
          <p:cNvGrpSpPr/>
          <p:nvPr/>
        </p:nvGrpSpPr>
        <p:grpSpPr>
          <a:xfrm>
            <a:off x="1126841" y="2465702"/>
            <a:ext cx="9729944" cy="2820054"/>
            <a:chOff x="1228681" y="2337496"/>
            <a:chExt cx="10686492" cy="3283025"/>
          </a:xfrm>
        </p:grpSpPr>
        <p:pic>
          <p:nvPicPr>
            <p:cNvPr id="5" name="Picture 4">
              <a:extLst>
                <a:ext uri="{FF2B5EF4-FFF2-40B4-BE49-F238E27FC236}">
                  <a16:creationId xmlns:a16="http://schemas.microsoft.com/office/drawing/2014/main" id="{3DE86C16-DF1D-B95F-6585-4FECF47776DC}"/>
                </a:ext>
              </a:extLst>
            </p:cNvPr>
            <p:cNvPicPr>
              <a:picLocks noChangeAspect="1"/>
            </p:cNvPicPr>
            <p:nvPr/>
          </p:nvPicPr>
          <p:blipFill>
            <a:blip r:embed="rId2"/>
            <a:stretch>
              <a:fillRect/>
            </a:stretch>
          </p:blipFill>
          <p:spPr>
            <a:xfrm>
              <a:off x="8451989" y="2362568"/>
              <a:ext cx="3463184" cy="3257953"/>
            </a:xfrm>
            <a:prstGeom prst="rect">
              <a:avLst/>
            </a:prstGeom>
          </p:spPr>
        </p:pic>
        <p:grpSp>
          <p:nvGrpSpPr>
            <p:cNvPr id="7" name="Group 6">
              <a:extLst>
                <a:ext uri="{FF2B5EF4-FFF2-40B4-BE49-F238E27FC236}">
                  <a16:creationId xmlns:a16="http://schemas.microsoft.com/office/drawing/2014/main" id="{22EDD2A8-5CEF-58B7-5DBB-F645178E2BA8}"/>
                </a:ext>
              </a:extLst>
            </p:cNvPr>
            <p:cNvGrpSpPr/>
            <p:nvPr/>
          </p:nvGrpSpPr>
          <p:grpSpPr>
            <a:xfrm>
              <a:off x="1228681" y="2337496"/>
              <a:ext cx="3146749" cy="2513365"/>
              <a:chOff x="6893536" y="1416253"/>
              <a:chExt cx="2917296" cy="1947206"/>
            </a:xfrm>
          </p:grpSpPr>
          <p:sp>
            <p:nvSpPr>
              <p:cNvPr id="8" name="Can 7">
                <a:extLst>
                  <a:ext uri="{FF2B5EF4-FFF2-40B4-BE49-F238E27FC236}">
                    <a16:creationId xmlns:a16="http://schemas.microsoft.com/office/drawing/2014/main" id="{B7E39FE1-221D-8697-69F6-6E4967CC1316}"/>
                  </a:ext>
                </a:extLst>
              </p:cNvPr>
              <p:cNvSpPr/>
              <p:nvPr/>
            </p:nvSpPr>
            <p:spPr>
              <a:xfrm rot="5400000">
                <a:off x="8570205" y="2192357"/>
                <a:ext cx="337849" cy="1459735"/>
              </a:xfrm>
              <a:prstGeom prst="can">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a:extLst>
                  <a:ext uri="{FF2B5EF4-FFF2-40B4-BE49-F238E27FC236}">
                    <a16:creationId xmlns:a16="http://schemas.microsoft.com/office/drawing/2014/main" id="{A010B58E-A5A9-0B5B-61E9-0D43E353E89C}"/>
                  </a:ext>
                </a:extLst>
              </p:cNvPr>
              <p:cNvSpPr/>
              <p:nvPr/>
            </p:nvSpPr>
            <p:spPr>
              <a:xfrm rot="5400000">
                <a:off x="8373598" y="2119619"/>
                <a:ext cx="822873" cy="1628661"/>
              </a:xfrm>
              <a:prstGeom prst="ca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A57A23-E5CE-DC71-F6DB-203F9008B9D2}"/>
                  </a:ext>
                </a:extLst>
              </p:cNvPr>
              <p:cNvSpPr txBox="1"/>
              <p:nvPr/>
            </p:nvSpPr>
            <p:spPr>
              <a:xfrm>
                <a:off x="7629444" y="2433812"/>
                <a:ext cx="2181388" cy="929647"/>
              </a:xfrm>
              <a:prstGeom prst="rect">
                <a:avLst/>
              </a:prstGeom>
              <a:noFill/>
            </p:spPr>
            <p:txBody>
              <a:bodyPr wrap="square" rtlCol="0">
                <a:spAutoFit/>
              </a:bodyPr>
              <a:lstStyle/>
              <a:p>
                <a:pPr algn="ctr">
                  <a:lnSpc>
                    <a:spcPct val="150000"/>
                  </a:lnSpc>
                </a:pPr>
                <a:r>
                  <a:rPr lang="en-US" sz="1400" dirty="0"/>
                  <a:t>Vs</a:t>
                </a:r>
              </a:p>
              <a:p>
                <a:pPr algn="ctr">
                  <a:lnSpc>
                    <a:spcPct val="150000"/>
                  </a:lnSpc>
                </a:pPr>
                <a:r>
                  <a:rPr lang="en-US" sz="1400" dirty="0"/>
                  <a:t>Vu</a:t>
                </a:r>
              </a:p>
              <a:p>
                <a:pPr algn="ctr">
                  <a:lnSpc>
                    <a:spcPct val="150000"/>
                  </a:lnSpc>
                </a:pPr>
                <a:r>
                  <a:rPr lang="en-US" sz="1400" dirty="0"/>
                  <a:t>Vs</a:t>
                </a:r>
              </a:p>
            </p:txBody>
          </p:sp>
          <p:grpSp>
            <p:nvGrpSpPr>
              <p:cNvPr id="11" name="Group 10">
                <a:extLst>
                  <a:ext uri="{FF2B5EF4-FFF2-40B4-BE49-F238E27FC236}">
                    <a16:creationId xmlns:a16="http://schemas.microsoft.com/office/drawing/2014/main" id="{7D73950D-5C10-8E81-B2DB-DE8A076B4388}"/>
                  </a:ext>
                </a:extLst>
              </p:cNvPr>
              <p:cNvGrpSpPr/>
              <p:nvPr/>
            </p:nvGrpSpPr>
            <p:grpSpPr>
              <a:xfrm>
                <a:off x="8234516" y="3111907"/>
                <a:ext cx="953731" cy="162234"/>
                <a:chOff x="8234516" y="3121739"/>
                <a:chExt cx="953731" cy="162234"/>
              </a:xfrm>
            </p:grpSpPr>
            <p:cxnSp>
              <p:nvCxnSpPr>
                <p:cNvPr id="18" name="Straight Arrow Connector 17">
                  <a:extLst>
                    <a:ext uri="{FF2B5EF4-FFF2-40B4-BE49-F238E27FC236}">
                      <a16:creationId xmlns:a16="http://schemas.microsoft.com/office/drawing/2014/main" id="{CDA800E2-2838-28C4-37D4-1459788BF065}"/>
                    </a:ext>
                  </a:extLst>
                </p:cNvPr>
                <p:cNvCxnSpPr>
                  <a:cxnSpLocks/>
                </p:cNvCxnSpPr>
                <p:nvPr/>
              </p:nvCxnSpPr>
              <p:spPr>
                <a:xfrm>
                  <a:off x="8234516" y="3136490"/>
                  <a:ext cx="0" cy="1474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ECA216A-D956-2069-F299-A7C74C156DE3}"/>
                    </a:ext>
                  </a:extLst>
                </p:cNvPr>
                <p:cNvCxnSpPr>
                  <a:cxnSpLocks/>
                </p:cNvCxnSpPr>
                <p:nvPr/>
              </p:nvCxnSpPr>
              <p:spPr>
                <a:xfrm>
                  <a:off x="8442651" y="3136489"/>
                  <a:ext cx="0" cy="146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4905832-3BB4-5C13-D882-400D9FD86544}"/>
                    </a:ext>
                  </a:extLst>
                </p:cNvPr>
                <p:cNvCxnSpPr>
                  <a:cxnSpLocks/>
                </p:cNvCxnSpPr>
                <p:nvPr/>
              </p:nvCxnSpPr>
              <p:spPr>
                <a:xfrm>
                  <a:off x="8947357" y="3126658"/>
                  <a:ext cx="0" cy="146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35A964E-2310-C371-097E-6F7189C354CA}"/>
                    </a:ext>
                  </a:extLst>
                </p:cNvPr>
                <p:cNvCxnSpPr>
                  <a:cxnSpLocks/>
                </p:cNvCxnSpPr>
                <p:nvPr/>
              </p:nvCxnSpPr>
              <p:spPr>
                <a:xfrm>
                  <a:off x="9188247" y="3121739"/>
                  <a:ext cx="0" cy="146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AD1B4D05-E0EE-7328-6CA3-787E8A87A8A0}"/>
                  </a:ext>
                </a:extLst>
              </p:cNvPr>
              <p:cNvGrpSpPr/>
              <p:nvPr/>
            </p:nvGrpSpPr>
            <p:grpSpPr>
              <a:xfrm rot="10800000">
                <a:off x="8150942" y="2570478"/>
                <a:ext cx="953731" cy="162234"/>
                <a:chOff x="8234516" y="3121739"/>
                <a:chExt cx="953731" cy="162234"/>
              </a:xfrm>
            </p:grpSpPr>
            <p:cxnSp>
              <p:nvCxnSpPr>
                <p:cNvPr id="14" name="Straight Arrow Connector 13">
                  <a:extLst>
                    <a:ext uri="{FF2B5EF4-FFF2-40B4-BE49-F238E27FC236}">
                      <a16:creationId xmlns:a16="http://schemas.microsoft.com/office/drawing/2014/main" id="{A9777BF6-D930-2BC0-68CB-D825F8714ACA}"/>
                    </a:ext>
                  </a:extLst>
                </p:cNvPr>
                <p:cNvCxnSpPr>
                  <a:cxnSpLocks/>
                </p:cNvCxnSpPr>
                <p:nvPr/>
              </p:nvCxnSpPr>
              <p:spPr>
                <a:xfrm>
                  <a:off x="8234516" y="3136490"/>
                  <a:ext cx="0" cy="1474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131095C-1840-7F3D-2A8C-B17D6757BE52}"/>
                    </a:ext>
                  </a:extLst>
                </p:cNvPr>
                <p:cNvCxnSpPr>
                  <a:cxnSpLocks/>
                </p:cNvCxnSpPr>
                <p:nvPr/>
              </p:nvCxnSpPr>
              <p:spPr>
                <a:xfrm>
                  <a:off x="8442651" y="3136489"/>
                  <a:ext cx="0" cy="146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2E117FE-52EA-9303-8201-C4DB01DDA1F0}"/>
                    </a:ext>
                  </a:extLst>
                </p:cNvPr>
                <p:cNvCxnSpPr>
                  <a:cxnSpLocks/>
                </p:cNvCxnSpPr>
                <p:nvPr/>
              </p:nvCxnSpPr>
              <p:spPr>
                <a:xfrm>
                  <a:off x="8947357" y="3126658"/>
                  <a:ext cx="0" cy="146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FEFED4E-8AD7-DAAA-2DDE-1BA6D29ED191}"/>
                    </a:ext>
                  </a:extLst>
                </p:cNvPr>
                <p:cNvCxnSpPr>
                  <a:cxnSpLocks/>
                </p:cNvCxnSpPr>
                <p:nvPr/>
              </p:nvCxnSpPr>
              <p:spPr>
                <a:xfrm>
                  <a:off x="9188247" y="3121739"/>
                  <a:ext cx="0" cy="146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13" name="Picture 12">
                <a:extLst>
                  <a:ext uri="{FF2B5EF4-FFF2-40B4-BE49-F238E27FC236}">
                    <a16:creationId xmlns:a16="http://schemas.microsoft.com/office/drawing/2014/main" id="{7F0E4F11-B77F-F343-D93B-679CE8C42F21}"/>
                  </a:ext>
                </a:extLst>
              </p:cNvPr>
              <p:cNvPicPr>
                <a:picLocks noChangeAspect="1"/>
              </p:cNvPicPr>
              <p:nvPr/>
            </p:nvPicPr>
            <p:blipFill>
              <a:blip r:embed="rId3"/>
              <a:stretch>
                <a:fillRect/>
              </a:stretch>
            </p:blipFill>
            <p:spPr>
              <a:xfrm>
                <a:off x="6893536" y="1416253"/>
                <a:ext cx="1011659" cy="1477606"/>
              </a:xfrm>
              <a:prstGeom prst="rect">
                <a:avLst/>
              </a:prstGeom>
            </p:spPr>
          </p:pic>
        </p:grpSp>
        <p:sp>
          <p:nvSpPr>
            <p:cNvPr id="24" name="TextBox 23">
              <a:extLst>
                <a:ext uri="{FF2B5EF4-FFF2-40B4-BE49-F238E27FC236}">
                  <a16:creationId xmlns:a16="http://schemas.microsoft.com/office/drawing/2014/main" id="{941443B4-C0CA-627A-A326-0EC898174BFD}"/>
                </a:ext>
              </a:extLst>
            </p:cNvPr>
            <p:cNvSpPr txBox="1"/>
            <p:nvPr/>
          </p:nvSpPr>
          <p:spPr>
            <a:xfrm>
              <a:off x="5341533" y="3755729"/>
              <a:ext cx="1422446" cy="967422"/>
            </a:xfrm>
            <a:prstGeom prst="rect">
              <a:avLst/>
            </a:prstGeom>
            <a:solidFill>
              <a:schemeClr val="tx2">
                <a:lumMod val="25000"/>
                <a:lumOff val="75000"/>
              </a:schemeClr>
            </a:solidFill>
            <a:ln>
              <a:solidFill>
                <a:schemeClr val="tx1"/>
              </a:solidFill>
            </a:ln>
          </p:spPr>
          <p:txBody>
            <a:bodyPr wrap="square" rtlCol="0">
              <a:spAutoFit/>
            </a:bodyPr>
            <a:lstStyle/>
            <a:p>
              <a:pPr algn="ctr"/>
              <a:r>
                <a:rPr lang="en-US" sz="1600" dirty="0">
                  <a:solidFill>
                    <a:srgbClr val="0070C0"/>
                  </a:solidFill>
                </a:rPr>
                <a:t>Stressed volume      MSFP</a:t>
              </a:r>
            </a:p>
          </p:txBody>
        </p:sp>
      </p:grpSp>
      <p:sp>
        <p:nvSpPr>
          <p:cNvPr id="28" name="TextBox 27">
            <a:extLst>
              <a:ext uri="{FF2B5EF4-FFF2-40B4-BE49-F238E27FC236}">
                <a16:creationId xmlns:a16="http://schemas.microsoft.com/office/drawing/2014/main" id="{13EFB200-E19E-B435-8515-CD3C1657202F}"/>
              </a:ext>
            </a:extLst>
          </p:cNvPr>
          <p:cNvSpPr txBox="1"/>
          <p:nvPr/>
        </p:nvSpPr>
        <p:spPr>
          <a:xfrm>
            <a:off x="947053" y="4801393"/>
            <a:ext cx="3967802" cy="1015663"/>
          </a:xfrm>
          <a:prstGeom prst="rect">
            <a:avLst/>
          </a:prstGeom>
          <a:solidFill>
            <a:schemeClr val="bg1">
              <a:lumMod val="95000"/>
            </a:schemeClr>
          </a:solidFill>
          <a:ln>
            <a:solidFill>
              <a:schemeClr val="accent1"/>
            </a:solidFill>
          </a:ln>
        </p:spPr>
        <p:txBody>
          <a:bodyPr wrap="square" rtlCol="0">
            <a:spAutoFit/>
          </a:bodyPr>
          <a:lstStyle/>
          <a:p>
            <a:r>
              <a:rPr lang="en-US" sz="1200" dirty="0"/>
              <a:t>The gradient between the venous mean systemic filling pressure (MSFP) and right atrial pressure (RAP) drives venous return VR to the heart. FC intravenous fluid administration will increase VR and preload via increases in Vs and MSFP</a:t>
            </a:r>
          </a:p>
        </p:txBody>
      </p:sp>
      <p:sp>
        <p:nvSpPr>
          <p:cNvPr id="30" name="TextBox 29">
            <a:extLst>
              <a:ext uri="{FF2B5EF4-FFF2-40B4-BE49-F238E27FC236}">
                <a16:creationId xmlns:a16="http://schemas.microsoft.com/office/drawing/2014/main" id="{A2C58299-A317-5654-45AD-7889446DF8C8}"/>
              </a:ext>
            </a:extLst>
          </p:cNvPr>
          <p:cNvSpPr txBox="1"/>
          <p:nvPr/>
        </p:nvSpPr>
        <p:spPr>
          <a:xfrm>
            <a:off x="4286918" y="2415043"/>
            <a:ext cx="3409795" cy="830997"/>
          </a:xfrm>
          <a:prstGeom prst="rect">
            <a:avLst/>
          </a:prstGeom>
          <a:solidFill>
            <a:schemeClr val="bg1">
              <a:lumMod val="95000"/>
            </a:schemeClr>
          </a:solidFill>
          <a:ln>
            <a:solidFill>
              <a:schemeClr val="accent1"/>
            </a:solidFill>
          </a:ln>
        </p:spPr>
        <p:txBody>
          <a:bodyPr wrap="square" rtlCol="0">
            <a:spAutoFit/>
          </a:bodyPr>
          <a:lstStyle/>
          <a:p>
            <a:r>
              <a:rPr lang="en-US" sz="1200" dirty="0"/>
              <a:t>Increased VR will increase the end diastolic volume filling of the ventricle i.e. increase preload – if preload dependent / fluid responsive the stroke volume will increase </a:t>
            </a:r>
          </a:p>
        </p:txBody>
      </p:sp>
      <p:sp>
        <p:nvSpPr>
          <p:cNvPr id="31" name="TextBox 30">
            <a:extLst>
              <a:ext uri="{FF2B5EF4-FFF2-40B4-BE49-F238E27FC236}">
                <a16:creationId xmlns:a16="http://schemas.microsoft.com/office/drawing/2014/main" id="{EB5976A8-6D72-8195-ECFB-25EE5A3A6BCB}"/>
              </a:ext>
            </a:extLst>
          </p:cNvPr>
          <p:cNvSpPr txBox="1"/>
          <p:nvPr/>
        </p:nvSpPr>
        <p:spPr>
          <a:xfrm>
            <a:off x="1798320" y="1494212"/>
            <a:ext cx="8595360" cy="646331"/>
          </a:xfrm>
          <a:prstGeom prst="rect">
            <a:avLst/>
          </a:prstGeom>
          <a:noFill/>
        </p:spPr>
        <p:txBody>
          <a:bodyPr wrap="square" rtlCol="0">
            <a:spAutoFit/>
          </a:bodyPr>
          <a:lstStyle/>
          <a:p>
            <a:r>
              <a:rPr lang="en-US" dirty="0"/>
              <a:t>The ability of the heart to change its force of contraction and therefore stroke volume in response to changes in venous return is called the Frank-Starling mechanism </a:t>
            </a:r>
          </a:p>
        </p:txBody>
      </p:sp>
      <p:sp>
        <p:nvSpPr>
          <p:cNvPr id="32" name="Right Arrow 31">
            <a:extLst>
              <a:ext uri="{FF2B5EF4-FFF2-40B4-BE49-F238E27FC236}">
                <a16:creationId xmlns:a16="http://schemas.microsoft.com/office/drawing/2014/main" id="{34E52458-1C99-7CE0-A577-4ADF989F3B83}"/>
              </a:ext>
            </a:extLst>
          </p:cNvPr>
          <p:cNvSpPr/>
          <p:nvPr/>
        </p:nvSpPr>
        <p:spPr>
          <a:xfrm>
            <a:off x="4126230" y="4057615"/>
            <a:ext cx="434340" cy="174143"/>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a:extLst>
              <a:ext uri="{FF2B5EF4-FFF2-40B4-BE49-F238E27FC236}">
                <a16:creationId xmlns:a16="http://schemas.microsoft.com/office/drawing/2014/main" id="{B1687623-F79F-5D83-6176-A7310894AF17}"/>
              </a:ext>
            </a:extLst>
          </p:cNvPr>
          <p:cNvSpPr/>
          <p:nvPr/>
        </p:nvSpPr>
        <p:spPr>
          <a:xfrm>
            <a:off x="6624786" y="4026049"/>
            <a:ext cx="434340" cy="205709"/>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extLst>
              <a:ext uri="{FF2B5EF4-FFF2-40B4-BE49-F238E27FC236}">
                <a16:creationId xmlns:a16="http://schemas.microsoft.com/office/drawing/2014/main" id="{06E203BD-A9C3-6D60-A82B-8146297A5D5B}"/>
              </a:ext>
            </a:extLst>
          </p:cNvPr>
          <p:cNvSpPr/>
          <p:nvPr/>
        </p:nvSpPr>
        <p:spPr>
          <a:xfrm rot="16200000" flipV="1">
            <a:off x="5802994" y="4055999"/>
            <a:ext cx="434340" cy="195692"/>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a16="http://schemas.microsoft.com/office/drawing/2014/main" id="{CE2F8011-9D93-353C-C1F4-290DB0BA2491}"/>
              </a:ext>
            </a:extLst>
          </p:cNvPr>
          <p:cNvSpPr/>
          <p:nvPr/>
        </p:nvSpPr>
        <p:spPr>
          <a:xfrm>
            <a:off x="1509845" y="4066772"/>
            <a:ext cx="434340" cy="174143"/>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36">
            <a:extLst>
              <a:ext uri="{FF2B5EF4-FFF2-40B4-BE49-F238E27FC236}">
                <a16:creationId xmlns:a16="http://schemas.microsoft.com/office/drawing/2014/main" id="{3C7D13AB-2423-8899-E656-EF665A7E5C74}"/>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381787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59C3-12B2-A08D-FBF2-B793E0675856}"/>
              </a:ext>
            </a:extLst>
          </p:cNvPr>
          <p:cNvSpPr>
            <a:spLocks noGrp="1"/>
          </p:cNvSpPr>
          <p:nvPr>
            <p:ph type="title"/>
          </p:nvPr>
        </p:nvSpPr>
        <p:spPr>
          <a:xfrm>
            <a:off x="393405" y="365125"/>
            <a:ext cx="11515059" cy="1325563"/>
          </a:xfrm>
        </p:spPr>
        <p:txBody>
          <a:bodyPr/>
          <a:lstStyle/>
          <a:p>
            <a:r>
              <a:rPr lang="en-US" dirty="0"/>
              <a:t>The fluid challenge methodology </a:t>
            </a:r>
          </a:p>
        </p:txBody>
      </p:sp>
      <p:grpSp>
        <p:nvGrpSpPr>
          <p:cNvPr id="52" name="Group 51">
            <a:extLst>
              <a:ext uri="{FF2B5EF4-FFF2-40B4-BE49-F238E27FC236}">
                <a16:creationId xmlns:a16="http://schemas.microsoft.com/office/drawing/2014/main" id="{01514371-6952-AFFD-5FAF-A990ED810DBE}"/>
              </a:ext>
            </a:extLst>
          </p:cNvPr>
          <p:cNvGrpSpPr/>
          <p:nvPr/>
        </p:nvGrpSpPr>
        <p:grpSpPr>
          <a:xfrm>
            <a:off x="850605" y="1690688"/>
            <a:ext cx="6049926" cy="3741072"/>
            <a:chOff x="5057252" y="1979244"/>
            <a:chExt cx="6629444" cy="3847440"/>
          </a:xfrm>
          <a:solidFill>
            <a:schemeClr val="bg1">
              <a:lumMod val="95000"/>
            </a:schemeClr>
          </a:solidFill>
        </p:grpSpPr>
        <p:grpSp>
          <p:nvGrpSpPr>
            <p:cNvPr id="29" name="Group 28">
              <a:extLst>
                <a:ext uri="{FF2B5EF4-FFF2-40B4-BE49-F238E27FC236}">
                  <a16:creationId xmlns:a16="http://schemas.microsoft.com/office/drawing/2014/main" id="{8FBF7C78-165E-E887-39E3-22B178A65B4E}"/>
                </a:ext>
              </a:extLst>
            </p:cNvPr>
            <p:cNvGrpSpPr/>
            <p:nvPr/>
          </p:nvGrpSpPr>
          <p:grpSpPr>
            <a:xfrm>
              <a:off x="5108937" y="2413350"/>
              <a:ext cx="6577759" cy="3413334"/>
              <a:chOff x="3921120" y="2179660"/>
              <a:chExt cx="5783360" cy="2746236"/>
            </a:xfrm>
            <a:grpFill/>
          </p:grpSpPr>
          <p:grpSp>
            <p:nvGrpSpPr>
              <p:cNvPr id="13" name="Group 12">
                <a:extLst>
                  <a:ext uri="{FF2B5EF4-FFF2-40B4-BE49-F238E27FC236}">
                    <a16:creationId xmlns:a16="http://schemas.microsoft.com/office/drawing/2014/main" id="{D3A8247E-EB6A-7416-5A37-7C105F33E18C}"/>
                  </a:ext>
                </a:extLst>
              </p:cNvPr>
              <p:cNvGrpSpPr/>
              <p:nvPr/>
            </p:nvGrpSpPr>
            <p:grpSpPr>
              <a:xfrm>
                <a:off x="4449847" y="2179660"/>
                <a:ext cx="2783216" cy="2746236"/>
                <a:chOff x="4449847" y="2179660"/>
                <a:chExt cx="2783216" cy="2746236"/>
              </a:xfrm>
              <a:grpFill/>
            </p:grpSpPr>
            <p:pic>
              <p:nvPicPr>
                <p:cNvPr id="8" name="Picture 7">
                  <a:extLst>
                    <a:ext uri="{FF2B5EF4-FFF2-40B4-BE49-F238E27FC236}">
                      <a16:creationId xmlns:a16="http://schemas.microsoft.com/office/drawing/2014/main" id="{6D4D717A-CAF8-F111-4B37-E4A1A0508859}"/>
                    </a:ext>
                  </a:extLst>
                </p:cNvPr>
                <p:cNvPicPr>
                  <a:picLocks noChangeAspect="1"/>
                </p:cNvPicPr>
                <p:nvPr/>
              </p:nvPicPr>
              <p:blipFill>
                <a:blip r:embed="rId2"/>
                <a:stretch>
                  <a:fillRect/>
                </a:stretch>
              </p:blipFill>
              <p:spPr>
                <a:xfrm>
                  <a:off x="4449847" y="3509546"/>
                  <a:ext cx="2552631" cy="1416350"/>
                </a:xfrm>
                <a:prstGeom prst="rect">
                  <a:avLst/>
                </a:prstGeom>
                <a:grpFill/>
              </p:spPr>
            </p:pic>
            <p:pic>
              <p:nvPicPr>
                <p:cNvPr id="9" name="Picture 8">
                  <a:extLst>
                    <a:ext uri="{FF2B5EF4-FFF2-40B4-BE49-F238E27FC236}">
                      <a16:creationId xmlns:a16="http://schemas.microsoft.com/office/drawing/2014/main" id="{19A5C009-5B4A-5F4A-0686-35ED0D9C739F}"/>
                    </a:ext>
                  </a:extLst>
                </p:cNvPr>
                <p:cNvPicPr>
                  <a:picLocks noChangeAspect="1"/>
                </p:cNvPicPr>
                <p:nvPr/>
              </p:nvPicPr>
              <p:blipFill>
                <a:blip r:embed="rId3"/>
                <a:stretch>
                  <a:fillRect/>
                </a:stretch>
              </p:blipFill>
              <p:spPr>
                <a:xfrm>
                  <a:off x="6469903" y="2179660"/>
                  <a:ext cx="763160" cy="1019991"/>
                </a:xfrm>
                <a:prstGeom prst="rect">
                  <a:avLst/>
                </a:prstGeom>
                <a:grpFill/>
              </p:spPr>
            </p:pic>
            <p:cxnSp>
              <p:nvCxnSpPr>
                <p:cNvPr id="11" name="Curved Connector 10">
                  <a:extLst>
                    <a:ext uri="{FF2B5EF4-FFF2-40B4-BE49-F238E27FC236}">
                      <a16:creationId xmlns:a16="http://schemas.microsoft.com/office/drawing/2014/main" id="{1FFD4C72-3C2A-79E0-BDC5-379F9AA10680}"/>
                    </a:ext>
                  </a:extLst>
                </p:cNvPr>
                <p:cNvCxnSpPr>
                  <a:cxnSpLocks/>
                  <a:stCxn id="8" idx="3"/>
                </p:cNvCxnSpPr>
                <p:nvPr/>
              </p:nvCxnSpPr>
              <p:spPr>
                <a:xfrm>
                  <a:off x="7002478" y="4217721"/>
                  <a:ext cx="75228" cy="606111"/>
                </a:xfrm>
                <a:prstGeom prst="curvedConnector2">
                  <a:avLst/>
                </a:prstGeom>
                <a:grpFill/>
                <a:ln w="254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7BFA581B-9BFE-EB98-F978-6BA8479A2435}"/>
                  </a:ext>
                </a:extLst>
              </p:cNvPr>
              <p:cNvSpPr txBox="1"/>
              <p:nvPr/>
            </p:nvSpPr>
            <p:spPr>
              <a:xfrm>
                <a:off x="5572295" y="2353889"/>
                <a:ext cx="693740" cy="594300"/>
              </a:xfrm>
              <a:prstGeom prst="rect">
                <a:avLst/>
              </a:prstGeom>
              <a:grpFill/>
              <a:ln>
                <a:solidFill>
                  <a:schemeClr val="accent1">
                    <a:shade val="15000"/>
                  </a:schemeClr>
                </a:solidFill>
              </a:ln>
            </p:spPr>
            <p:txBody>
              <a:bodyPr wrap="square" rtlCol="0">
                <a:spAutoFit/>
              </a:bodyPr>
              <a:lstStyle/>
              <a:p>
                <a:pPr algn="ctr"/>
                <a:r>
                  <a:rPr lang="en-US" sz="1400" dirty="0"/>
                  <a:t>Type of fluid used</a:t>
                </a:r>
              </a:p>
            </p:txBody>
          </p:sp>
          <p:sp>
            <p:nvSpPr>
              <p:cNvPr id="16" name="TextBox 15">
                <a:extLst>
                  <a:ext uri="{FF2B5EF4-FFF2-40B4-BE49-F238E27FC236}">
                    <a16:creationId xmlns:a16="http://schemas.microsoft.com/office/drawing/2014/main" id="{0E56FEF9-BB63-329C-5197-86FFDE2B8245}"/>
                  </a:ext>
                </a:extLst>
              </p:cNvPr>
              <p:cNvSpPr txBox="1"/>
              <p:nvPr/>
            </p:nvSpPr>
            <p:spPr>
              <a:xfrm>
                <a:off x="6258351" y="3257165"/>
                <a:ext cx="980501" cy="247625"/>
              </a:xfrm>
              <a:prstGeom prst="rect">
                <a:avLst/>
              </a:prstGeom>
              <a:grpFill/>
              <a:ln>
                <a:solidFill>
                  <a:schemeClr val="accent1">
                    <a:shade val="15000"/>
                  </a:schemeClr>
                </a:solidFill>
              </a:ln>
            </p:spPr>
            <p:txBody>
              <a:bodyPr wrap="square" rtlCol="0">
                <a:spAutoFit/>
              </a:bodyPr>
              <a:lstStyle/>
              <a:p>
                <a:pPr algn="ctr"/>
                <a:r>
                  <a:rPr lang="en-US" sz="1400" dirty="0"/>
                  <a:t>Vol. &amp; Rate </a:t>
                </a:r>
              </a:p>
            </p:txBody>
          </p:sp>
          <p:sp>
            <p:nvSpPr>
              <p:cNvPr id="17" name="TextBox 16">
                <a:extLst>
                  <a:ext uri="{FF2B5EF4-FFF2-40B4-BE49-F238E27FC236}">
                    <a16:creationId xmlns:a16="http://schemas.microsoft.com/office/drawing/2014/main" id="{2F2442C4-DFCF-2E17-EDEA-9AB71BF12543}"/>
                  </a:ext>
                </a:extLst>
              </p:cNvPr>
              <p:cNvSpPr txBox="1"/>
              <p:nvPr/>
            </p:nvSpPr>
            <p:spPr>
              <a:xfrm>
                <a:off x="7121357" y="3868024"/>
                <a:ext cx="980501" cy="432932"/>
              </a:xfrm>
              <a:prstGeom prst="rect">
                <a:avLst/>
              </a:prstGeom>
              <a:grpFill/>
              <a:ln>
                <a:solidFill>
                  <a:schemeClr val="accent1">
                    <a:shade val="15000"/>
                  </a:schemeClr>
                </a:solidFill>
              </a:ln>
            </p:spPr>
            <p:txBody>
              <a:bodyPr wrap="square" rtlCol="0">
                <a:spAutoFit/>
              </a:bodyPr>
              <a:lstStyle/>
              <a:p>
                <a:pPr algn="ctr"/>
                <a:r>
                  <a:rPr lang="en-US" sz="1400" dirty="0"/>
                  <a:t>Body  position </a:t>
                </a:r>
              </a:p>
            </p:txBody>
          </p:sp>
          <p:sp>
            <p:nvSpPr>
              <p:cNvPr id="18" name="TextBox 17">
                <a:extLst>
                  <a:ext uri="{FF2B5EF4-FFF2-40B4-BE49-F238E27FC236}">
                    <a16:creationId xmlns:a16="http://schemas.microsoft.com/office/drawing/2014/main" id="{A05CE77D-DCC1-D979-5111-F7C21141B815}"/>
                  </a:ext>
                </a:extLst>
              </p:cNvPr>
              <p:cNvSpPr txBox="1"/>
              <p:nvPr/>
            </p:nvSpPr>
            <p:spPr>
              <a:xfrm>
                <a:off x="7530462" y="2414906"/>
                <a:ext cx="1271885" cy="1015263"/>
              </a:xfrm>
              <a:prstGeom prst="rect">
                <a:avLst/>
              </a:prstGeom>
              <a:grpFill/>
              <a:ln>
                <a:solidFill>
                  <a:schemeClr val="accent1">
                    <a:shade val="15000"/>
                  </a:schemeClr>
                </a:solidFill>
              </a:ln>
            </p:spPr>
            <p:txBody>
              <a:bodyPr wrap="square" rtlCol="0">
                <a:spAutoFit/>
              </a:bodyPr>
              <a:lstStyle/>
              <a:p>
                <a:pPr algn="ctr"/>
                <a:r>
                  <a:rPr lang="en-US" sz="1400" dirty="0"/>
                  <a:t>Blood Volume Estimation</a:t>
                </a:r>
              </a:p>
              <a:p>
                <a:pPr algn="ctr"/>
                <a:endParaRPr lang="en-US" sz="1200" dirty="0"/>
              </a:p>
              <a:p>
                <a:pPr algn="ctr"/>
                <a:r>
                  <a:rPr lang="en-US" sz="1200" dirty="0"/>
                  <a:t>Plasma vol.</a:t>
                </a:r>
              </a:p>
              <a:p>
                <a:pPr algn="ctr"/>
                <a:endParaRPr lang="en-US" sz="1200" dirty="0"/>
              </a:p>
              <a:p>
                <a:pPr algn="ctr"/>
                <a:r>
                  <a:rPr lang="en-US" sz="1200" dirty="0"/>
                  <a:t>HCT   </a:t>
                </a:r>
              </a:p>
            </p:txBody>
          </p:sp>
          <p:sp>
            <p:nvSpPr>
              <p:cNvPr id="19" name="TextBox 18">
                <a:extLst>
                  <a:ext uri="{FF2B5EF4-FFF2-40B4-BE49-F238E27FC236}">
                    <a16:creationId xmlns:a16="http://schemas.microsoft.com/office/drawing/2014/main" id="{4029FFBA-EA48-315D-3BD8-F509EDD44854}"/>
                  </a:ext>
                </a:extLst>
              </p:cNvPr>
              <p:cNvSpPr txBox="1"/>
              <p:nvPr/>
            </p:nvSpPr>
            <p:spPr>
              <a:xfrm>
                <a:off x="9030477" y="2676095"/>
                <a:ext cx="674003" cy="222863"/>
              </a:xfrm>
              <a:prstGeom prst="rect">
                <a:avLst/>
              </a:prstGeom>
              <a:grpFill/>
            </p:spPr>
            <p:txBody>
              <a:bodyPr wrap="square" rtlCol="0">
                <a:spAutoFit/>
              </a:bodyPr>
              <a:lstStyle/>
              <a:p>
                <a:pPr algn="ctr"/>
                <a:r>
                  <a:rPr lang="en-US" sz="1200" dirty="0"/>
                  <a:t>Kg/MAP</a:t>
                </a:r>
              </a:p>
            </p:txBody>
          </p:sp>
          <p:sp>
            <p:nvSpPr>
              <p:cNvPr id="20" name="TextBox 19">
                <a:extLst>
                  <a:ext uri="{FF2B5EF4-FFF2-40B4-BE49-F238E27FC236}">
                    <a16:creationId xmlns:a16="http://schemas.microsoft.com/office/drawing/2014/main" id="{B9AA6507-BB2C-8D71-EA8A-B8D22F825415}"/>
                  </a:ext>
                </a:extLst>
              </p:cNvPr>
              <p:cNvSpPr txBox="1"/>
              <p:nvPr/>
            </p:nvSpPr>
            <p:spPr>
              <a:xfrm>
                <a:off x="9063414" y="3004064"/>
                <a:ext cx="571463" cy="229199"/>
              </a:xfrm>
              <a:prstGeom prst="rect">
                <a:avLst/>
              </a:prstGeom>
              <a:grpFill/>
            </p:spPr>
            <p:txBody>
              <a:bodyPr wrap="square" rtlCol="0">
                <a:spAutoFit/>
              </a:bodyPr>
              <a:lstStyle/>
              <a:p>
                <a:pPr algn="ctr"/>
                <a:r>
                  <a:rPr lang="en-US" sz="1200" dirty="0"/>
                  <a:t>[Hb]</a:t>
                </a:r>
              </a:p>
            </p:txBody>
          </p:sp>
          <p:cxnSp>
            <p:nvCxnSpPr>
              <p:cNvPr id="22" name="Curved Connector 21">
                <a:extLst>
                  <a:ext uri="{FF2B5EF4-FFF2-40B4-BE49-F238E27FC236}">
                    <a16:creationId xmlns:a16="http://schemas.microsoft.com/office/drawing/2014/main" id="{BC5D4205-B54D-0411-2A64-85C59AEC198A}"/>
                  </a:ext>
                </a:extLst>
              </p:cNvPr>
              <p:cNvCxnSpPr>
                <a:cxnSpLocks/>
                <a:stCxn id="19" idx="1"/>
              </p:cNvCxnSpPr>
              <p:nvPr/>
            </p:nvCxnSpPr>
            <p:spPr>
              <a:xfrm rot="10800000" flipV="1">
                <a:off x="8541109" y="2787526"/>
                <a:ext cx="489374" cy="207721"/>
              </a:xfrm>
              <a:prstGeom prst="curvedConnector3">
                <a:avLst>
                  <a:gd name="adj1" fmla="val 50000"/>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24" name="Curved Connector 23">
                <a:extLst>
                  <a:ext uri="{FF2B5EF4-FFF2-40B4-BE49-F238E27FC236}">
                    <a16:creationId xmlns:a16="http://schemas.microsoft.com/office/drawing/2014/main" id="{6EF41831-63BB-CAD8-1402-06DCAB1B12C5}"/>
                  </a:ext>
                </a:extLst>
              </p:cNvPr>
              <p:cNvCxnSpPr>
                <a:cxnSpLocks/>
              </p:cNvCxnSpPr>
              <p:nvPr/>
            </p:nvCxnSpPr>
            <p:spPr>
              <a:xfrm rot="10800000" flipV="1">
                <a:off x="8362991" y="3073294"/>
                <a:ext cx="674003" cy="229178"/>
              </a:xfrm>
              <a:prstGeom prst="curvedConnector3">
                <a:avLst>
                  <a:gd name="adj1" fmla="val 42335"/>
                </a:avLst>
              </a:prstGeom>
              <a:grpFill/>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DAB37EC-4510-2714-D19E-21E71E6EB49A}"/>
                  </a:ext>
                </a:extLst>
              </p:cNvPr>
              <p:cNvSpPr txBox="1"/>
              <p:nvPr/>
            </p:nvSpPr>
            <p:spPr>
              <a:xfrm>
                <a:off x="4745661" y="3163164"/>
                <a:ext cx="980501" cy="594300"/>
              </a:xfrm>
              <a:prstGeom prst="rect">
                <a:avLst/>
              </a:prstGeom>
              <a:grpFill/>
              <a:ln>
                <a:solidFill>
                  <a:schemeClr val="accent1">
                    <a:shade val="15000"/>
                  </a:schemeClr>
                </a:solidFill>
              </a:ln>
            </p:spPr>
            <p:txBody>
              <a:bodyPr wrap="square" rtlCol="0">
                <a:spAutoFit/>
              </a:bodyPr>
              <a:lstStyle/>
              <a:p>
                <a:pPr algn="ctr"/>
                <a:r>
                  <a:rPr lang="en-US" sz="1400" dirty="0"/>
                  <a:t>Varying  Fluid  Losses</a:t>
                </a:r>
              </a:p>
            </p:txBody>
          </p:sp>
          <p:sp>
            <p:nvSpPr>
              <p:cNvPr id="28" name="TextBox 27">
                <a:extLst>
                  <a:ext uri="{FF2B5EF4-FFF2-40B4-BE49-F238E27FC236}">
                    <a16:creationId xmlns:a16="http://schemas.microsoft.com/office/drawing/2014/main" id="{4B6608F2-FC91-C973-1485-764384FCBDAD}"/>
                  </a:ext>
                </a:extLst>
              </p:cNvPr>
              <p:cNvSpPr txBox="1"/>
              <p:nvPr/>
            </p:nvSpPr>
            <p:spPr>
              <a:xfrm>
                <a:off x="3921120" y="2477996"/>
                <a:ext cx="1353776" cy="420962"/>
              </a:xfrm>
              <a:prstGeom prst="rect">
                <a:avLst/>
              </a:prstGeom>
              <a:grpFill/>
              <a:ln>
                <a:solidFill>
                  <a:schemeClr val="accent1">
                    <a:shade val="15000"/>
                  </a:schemeClr>
                </a:solidFill>
              </a:ln>
            </p:spPr>
            <p:txBody>
              <a:bodyPr wrap="square" rtlCol="0">
                <a:spAutoFit/>
              </a:bodyPr>
              <a:lstStyle/>
              <a:p>
                <a:pPr algn="ctr"/>
                <a:r>
                  <a:rPr lang="en-US" sz="1400" dirty="0"/>
                  <a:t>Timing of ∆SV% assessment</a:t>
                </a:r>
              </a:p>
            </p:txBody>
          </p:sp>
        </p:grpSp>
        <p:sp>
          <p:nvSpPr>
            <p:cNvPr id="47" name="TextBox 46">
              <a:extLst>
                <a:ext uri="{FF2B5EF4-FFF2-40B4-BE49-F238E27FC236}">
                  <a16:creationId xmlns:a16="http://schemas.microsoft.com/office/drawing/2014/main" id="{DAECEAEF-4DB1-BE8C-CD73-3FD9CA61E7CE}"/>
                </a:ext>
              </a:extLst>
            </p:cNvPr>
            <p:cNvSpPr txBox="1"/>
            <p:nvPr/>
          </p:nvSpPr>
          <p:spPr>
            <a:xfrm>
              <a:off x="5057252" y="1979244"/>
              <a:ext cx="6186702" cy="348180"/>
            </a:xfrm>
            <a:prstGeom prst="rect">
              <a:avLst/>
            </a:prstGeom>
            <a:grpFill/>
            <a:ln>
              <a:solidFill>
                <a:schemeClr val="tx1"/>
              </a:solidFill>
            </a:ln>
          </p:spPr>
          <p:txBody>
            <a:bodyPr wrap="square" rtlCol="0">
              <a:spAutoFit/>
            </a:bodyPr>
            <a:lstStyle/>
            <a:p>
              <a:pPr algn="ctr"/>
              <a:r>
                <a:rPr lang="en-US" sz="1600" dirty="0"/>
                <a:t>Identifying the main sources of variation in the impact on BV </a:t>
              </a:r>
            </a:p>
          </p:txBody>
        </p:sp>
      </p:grpSp>
      <p:grpSp>
        <p:nvGrpSpPr>
          <p:cNvPr id="54" name="Group 53">
            <a:extLst>
              <a:ext uri="{FF2B5EF4-FFF2-40B4-BE49-F238E27FC236}">
                <a16:creationId xmlns:a16="http://schemas.microsoft.com/office/drawing/2014/main" id="{A7F34D7E-ECA8-9F2F-52E1-D8BD31DE5E4B}"/>
              </a:ext>
            </a:extLst>
          </p:cNvPr>
          <p:cNvGrpSpPr/>
          <p:nvPr/>
        </p:nvGrpSpPr>
        <p:grpSpPr>
          <a:xfrm>
            <a:off x="7448718" y="2407564"/>
            <a:ext cx="4035067" cy="2698746"/>
            <a:chOff x="1057296" y="1900484"/>
            <a:chExt cx="4035067" cy="2698746"/>
          </a:xfrm>
          <a:solidFill>
            <a:schemeClr val="bg1">
              <a:lumMod val="95000"/>
            </a:schemeClr>
          </a:solidFill>
        </p:grpSpPr>
        <p:sp>
          <p:nvSpPr>
            <p:cNvPr id="56" name="TextBox 55">
              <a:extLst>
                <a:ext uri="{FF2B5EF4-FFF2-40B4-BE49-F238E27FC236}">
                  <a16:creationId xmlns:a16="http://schemas.microsoft.com/office/drawing/2014/main" id="{A007CCBC-1989-738C-110C-6EECB6604DBA}"/>
                </a:ext>
              </a:extLst>
            </p:cNvPr>
            <p:cNvSpPr txBox="1"/>
            <p:nvPr/>
          </p:nvSpPr>
          <p:spPr>
            <a:xfrm>
              <a:off x="1057296" y="3645123"/>
              <a:ext cx="4035067" cy="954107"/>
            </a:xfrm>
            <a:prstGeom prst="rect">
              <a:avLst/>
            </a:prstGeom>
            <a:grpFill/>
            <a:ln>
              <a:solidFill>
                <a:schemeClr val="accent1">
                  <a:shade val="15000"/>
                </a:schemeClr>
              </a:solidFill>
            </a:ln>
          </p:spPr>
          <p:txBody>
            <a:bodyPr wrap="square" rtlCol="0">
              <a:spAutoFit/>
            </a:bodyPr>
            <a:lstStyle/>
            <a:p>
              <a:r>
                <a:rPr lang="en-US" sz="1400" dirty="0"/>
                <a:t>Variation in  the change in BV following a FC translates  into potential errors into both  the characterization of fluid response status and defining  the patient’s  position on the FS curve</a:t>
              </a:r>
              <a:endParaRPr lang="en-US" sz="1200" dirty="0"/>
            </a:p>
          </p:txBody>
        </p:sp>
        <p:pic>
          <p:nvPicPr>
            <p:cNvPr id="57" name="Picture 56">
              <a:extLst>
                <a:ext uri="{FF2B5EF4-FFF2-40B4-BE49-F238E27FC236}">
                  <a16:creationId xmlns:a16="http://schemas.microsoft.com/office/drawing/2014/main" id="{3FA4EEFB-0EDE-30B9-1AE2-9379A5793BF2}"/>
                </a:ext>
              </a:extLst>
            </p:cNvPr>
            <p:cNvPicPr>
              <a:picLocks noChangeAspect="1"/>
            </p:cNvPicPr>
            <p:nvPr/>
          </p:nvPicPr>
          <p:blipFill>
            <a:blip r:embed="rId4"/>
            <a:stretch>
              <a:fillRect/>
            </a:stretch>
          </p:blipFill>
          <p:spPr>
            <a:xfrm>
              <a:off x="3254039" y="1900484"/>
              <a:ext cx="1245481" cy="1289492"/>
            </a:xfrm>
            <a:prstGeom prst="rect">
              <a:avLst/>
            </a:prstGeom>
            <a:grpFill/>
          </p:spPr>
        </p:pic>
        <p:pic>
          <p:nvPicPr>
            <p:cNvPr id="58" name="Picture 57">
              <a:extLst>
                <a:ext uri="{FF2B5EF4-FFF2-40B4-BE49-F238E27FC236}">
                  <a16:creationId xmlns:a16="http://schemas.microsoft.com/office/drawing/2014/main" id="{BE556EE0-EFC0-F7BA-BF9A-E727520B98D0}"/>
                </a:ext>
              </a:extLst>
            </p:cNvPr>
            <p:cNvPicPr>
              <a:picLocks noChangeAspect="1"/>
            </p:cNvPicPr>
            <p:nvPr/>
          </p:nvPicPr>
          <p:blipFill>
            <a:blip r:embed="rId5"/>
            <a:stretch>
              <a:fillRect/>
            </a:stretch>
          </p:blipFill>
          <p:spPr>
            <a:xfrm>
              <a:off x="1439368" y="1991982"/>
              <a:ext cx="1021707" cy="1106496"/>
            </a:xfrm>
            <a:prstGeom prst="rect">
              <a:avLst/>
            </a:prstGeom>
            <a:grpFill/>
          </p:spPr>
        </p:pic>
      </p:grpSp>
      <p:sp>
        <p:nvSpPr>
          <p:cNvPr id="59" name="TextBox 58">
            <a:extLst>
              <a:ext uri="{FF2B5EF4-FFF2-40B4-BE49-F238E27FC236}">
                <a16:creationId xmlns:a16="http://schemas.microsoft.com/office/drawing/2014/main" id="{F5C869D3-C5A3-6B07-ACBE-D4522E0037FC}"/>
              </a:ext>
            </a:extLst>
          </p:cNvPr>
          <p:cNvSpPr txBox="1"/>
          <p:nvPr/>
        </p:nvSpPr>
        <p:spPr>
          <a:xfrm>
            <a:off x="7814930" y="1690688"/>
            <a:ext cx="3302645" cy="338554"/>
          </a:xfrm>
          <a:prstGeom prst="rect">
            <a:avLst/>
          </a:prstGeom>
          <a:solidFill>
            <a:schemeClr val="bg1">
              <a:lumMod val="95000"/>
            </a:schemeClr>
          </a:solidFill>
          <a:ln>
            <a:solidFill>
              <a:schemeClr val="tx1"/>
            </a:solidFill>
          </a:ln>
        </p:spPr>
        <p:txBody>
          <a:bodyPr wrap="square" rtlCol="0">
            <a:spAutoFit/>
          </a:bodyPr>
          <a:lstStyle/>
          <a:p>
            <a:pPr algn="ctr"/>
            <a:r>
              <a:rPr lang="en-US" sz="1600" dirty="0"/>
              <a:t>Impact on FC interpretation</a:t>
            </a:r>
          </a:p>
        </p:txBody>
      </p:sp>
      <p:sp>
        <p:nvSpPr>
          <p:cNvPr id="61" name="Footer Placeholder 60">
            <a:extLst>
              <a:ext uri="{FF2B5EF4-FFF2-40B4-BE49-F238E27FC236}">
                <a16:creationId xmlns:a16="http://schemas.microsoft.com/office/drawing/2014/main" id="{509B9CB0-0A72-0C54-5DE9-03F56983B13B}"/>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25188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3B85-32B2-9482-F6AD-781964CF703F}"/>
              </a:ext>
            </a:extLst>
          </p:cNvPr>
          <p:cNvSpPr>
            <a:spLocks noGrp="1"/>
          </p:cNvSpPr>
          <p:nvPr>
            <p:ph type="title"/>
          </p:nvPr>
        </p:nvSpPr>
        <p:spPr>
          <a:xfrm>
            <a:off x="808638" y="386930"/>
            <a:ext cx="9236700" cy="1188950"/>
          </a:xfrm>
        </p:spPr>
        <p:txBody>
          <a:bodyPr anchor="b">
            <a:normAutofit/>
          </a:bodyPr>
          <a:lstStyle/>
          <a:p>
            <a:r>
              <a:rPr lang="en-US" sz="5000"/>
              <a:t>What’s changed / available now ?</a:t>
            </a:r>
          </a:p>
        </p:txBody>
      </p:sp>
      <p:sp>
        <p:nvSpPr>
          <p:cNvPr id="3" name="Content Placeholder 2">
            <a:extLst>
              <a:ext uri="{FF2B5EF4-FFF2-40B4-BE49-F238E27FC236}">
                <a16:creationId xmlns:a16="http://schemas.microsoft.com/office/drawing/2014/main" id="{34175C74-043A-F6CC-2AE8-E38EF86633B4}"/>
              </a:ext>
            </a:extLst>
          </p:cNvPr>
          <p:cNvSpPr>
            <a:spLocks noGrp="1"/>
          </p:cNvSpPr>
          <p:nvPr>
            <p:ph idx="1"/>
          </p:nvPr>
        </p:nvSpPr>
        <p:spPr>
          <a:xfrm>
            <a:off x="1024166" y="1982289"/>
            <a:ext cx="10143668" cy="3435531"/>
          </a:xfrm>
        </p:spPr>
        <p:txBody>
          <a:bodyPr anchor="ctr">
            <a:normAutofit lnSpcReduction="10000"/>
          </a:bodyPr>
          <a:lstStyle/>
          <a:p>
            <a:r>
              <a:rPr lang="en-US" dirty="0"/>
              <a:t>Better understanding of the physiology of iv fluid redistribution and elimination</a:t>
            </a:r>
          </a:p>
          <a:p>
            <a:r>
              <a:rPr lang="en-US" dirty="0"/>
              <a:t>Mathematical models of the pharmacokinetics of iv administered fluid </a:t>
            </a:r>
          </a:p>
          <a:p>
            <a:r>
              <a:rPr lang="en-US" dirty="0"/>
              <a:t>Availability of continuous fluid responsive and hemodynamic parameters</a:t>
            </a:r>
          </a:p>
          <a:p>
            <a:r>
              <a:rPr lang="en-US" dirty="0"/>
              <a:t>Computer processing for kinetic simulation, parameter integration and advanced display GUI</a:t>
            </a:r>
          </a:p>
          <a:p>
            <a:pPr marL="0" indent="0">
              <a:buNone/>
            </a:pPr>
            <a:endParaRPr lang="en-US" sz="2400" dirty="0"/>
          </a:p>
        </p:txBody>
      </p:sp>
      <p:sp>
        <p:nvSpPr>
          <p:cNvPr id="4" name="Footer Placeholder 3">
            <a:extLst>
              <a:ext uri="{FF2B5EF4-FFF2-40B4-BE49-F238E27FC236}">
                <a16:creationId xmlns:a16="http://schemas.microsoft.com/office/drawing/2014/main" id="{9F48B54E-2EDF-92A0-23FF-E09C0785A6B9}"/>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307334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
            <a:extLst>
              <a:ext uri="{FF2B5EF4-FFF2-40B4-BE49-F238E27FC236}">
                <a16:creationId xmlns:a16="http://schemas.microsoft.com/office/drawing/2014/main" id="{C76C98F1-1BE0-68CA-D6E5-32618126606A}"/>
              </a:ext>
            </a:extLst>
          </p:cNvPr>
          <p:cNvSpPr>
            <a:spLocks noChangeArrowheads="1"/>
          </p:cNvSpPr>
          <p:nvPr/>
        </p:nvSpPr>
        <p:spPr bwMode="auto">
          <a:xfrm>
            <a:off x="8204920" y="20037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4">
            <a:extLst>
              <a:ext uri="{FF2B5EF4-FFF2-40B4-BE49-F238E27FC236}">
                <a16:creationId xmlns:a16="http://schemas.microsoft.com/office/drawing/2014/main" id="{3A446A09-5F1D-59FC-1D71-B227A228B222}"/>
              </a:ext>
            </a:extLst>
          </p:cNvPr>
          <p:cNvSpPr>
            <a:spLocks noChangeArrowheads="1"/>
          </p:cNvSpPr>
          <p:nvPr/>
        </p:nvSpPr>
        <p:spPr bwMode="auto">
          <a:xfrm>
            <a:off x="8204920" y="40738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9" name="Group 58">
            <a:extLst>
              <a:ext uri="{FF2B5EF4-FFF2-40B4-BE49-F238E27FC236}">
                <a16:creationId xmlns:a16="http://schemas.microsoft.com/office/drawing/2014/main" id="{6049405A-7662-5358-3233-493D05B8A0C7}"/>
              </a:ext>
            </a:extLst>
          </p:cNvPr>
          <p:cNvGrpSpPr/>
          <p:nvPr/>
        </p:nvGrpSpPr>
        <p:grpSpPr>
          <a:xfrm>
            <a:off x="1502589" y="2067655"/>
            <a:ext cx="9248564" cy="4528607"/>
            <a:chOff x="-151618" y="1281976"/>
            <a:chExt cx="9248564" cy="4528607"/>
          </a:xfrm>
        </p:grpSpPr>
        <p:grpSp>
          <p:nvGrpSpPr>
            <p:cNvPr id="44" name="Group 43">
              <a:extLst>
                <a:ext uri="{FF2B5EF4-FFF2-40B4-BE49-F238E27FC236}">
                  <a16:creationId xmlns:a16="http://schemas.microsoft.com/office/drawing/2014/main" id="{1B8F71E5-3023-9459-FDDF-D8F4AA0BACF9}"/>
                </a:ext>
              </a:extLst>
            </p:cNvPr>
            <p:cNvGrpSpPr/>
            <p:nvPr/>
          </p:nvGrpSpPr>
          <p:grpSpPr>
            <a:xfrm>
              <a:off x="3508461" y="1281976"/>
              <a:ext cx="5588485" cy="4528607"/>
              <a:chOff x="1877522" y="1599529"/>
              <a:chExt cx="5588485" cy="4528607"/>
            </a:xfrm>
          </p:grpSpPr>
          <p:grpSp>
            <p:nvGrpSpPr>
              <p:cNvPr id="4" name="Group 3">
                <a:extLst>
                  <a:ext uri="{FF2B5EF4-FFF2-40B4-BE49-F238E27FC236}">
                    <a16:creationId xmlns:a16="http://schemas.microsoft.com/office/drawing/2014/main" id="{60EC14CD-DB48-0C30-BCF6-8E541D625358}"/>
                  </a:ext>
                </a:extLst>
              </p:cNvPr>
              <p:cNvGrpSpPr/>
              <p:nvPr/>
            </p:nvGrpSpPr>
            <p:grpSpPr>
              <a:xfrm>
                <a:off x="1877522" y="1599529"/>
                <a:ext cx="5588485" cy="4528607"/>
                <a:chOff x="3500591" y="1604728"/>
                <a:chExt cx="5813903" cy="3913895"/>
              </a:xfrm>
            </p:grpSpPr>
            <p:sp>
              <p:nvSpPr>
                <p:cNvPr id="5" name="Oval 4">
                  <a:extLst>
                    <a:ext uri="{FF2B5EF4-FFF2-40B4-BE49-F238E27FC236}">
                      <a16:creationId xmlns:a16="http://schemas.microsoft.com/office/drawing/2014/main" id="{8F068193-7357-CBAC-5559-4E1E4B7FDD6B}"/>
                    </a:ext>
                  </a:extLst>
                </p:cNvPr>
                <p:cNvSpPr/>
                <p:nvPr/>
              </p:nvSpPr>
              <p:spPr>
                <a:xfrm>
                  <a:off x="4284514" y="3199911"/>
                  <a:ext cx="1343269" cy="1166066"/>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9105B2B-B084-363F-7A71-4D8E077E58FB}"/>
                    </a:ext>
                  </a:extLst>
                </p:cNvPr>
                <p:cNvGrpSpPr/>
                <p:nvPr/>
              </p:nvGrpSpPr>
              <p:grpSpPr>
                <a:xfrm>
                  <a:off x="3500591" y="1604728"/>
                  <a:ext cx="5813903" cy="3913895"/>
                  <a:chOff x="3525303" y="1663549"/>
                  <a:chExt cx="5813903" cy="3913895"/>
                </a:xfrm>
              </p:grpSpPr>
              <p:grpSp>
                <p:nvGrpSpPr>
                  <p:cNvPr id="7" name="Group 6">
                    <a:extLst>
                      <a:ext uri="{FF2B5EF4-FFF2-40B4-BE49-F238E27FC236}">
                        <a16:creationId xmlns:a16="http://schemas.microsoft.com/office/drawing/2014/main" id="{9A72BC07-9820-D19F-3EE3-FB2521B79869}"/>
                      </a:ext>
                    </a:extLst>
                  </p:cNvPr>
                  <p:cNvGrpSpPr/>
                  <p:nvPr/>
                </p:nvGrpSpPr>
                <p:grpSpPr>
                  <a:xfrm>
                    <a:off x="3525303" y="1663549"/>
                    <a:ext cx="5813903" cy="3913895"/>
                    <a:chOff x="3525303" y="1663549"/>
                    <a:chExt cx="5813903" cy="3913895"/>
                  </a:xfrm>
                </p:grpSpPr>
                <p:sp>
                  <p:nvSpPr>
                    <p:cNvPr id="11" name="Oval 10">
                      <a:extLst>
                        <a:ext uri="{FF2B5EF4-FFF2-40B4-BE49-F238E27FC236}">
                          <a16:creationId xmlns:a16="http://schemas.microsoft.com/office/drawing/2014/main" id="{7DB004D0-60B6-5282-CDC1-EB2DB25CCD7B}"/>
                        </a:ext>
                      </a:extLst>
                    </p:cNvPr>
                    <p:cNvSpPr/>
                    <p:nvPr/>
                  </p:nvSpPr>
                  <p:spPr>
                    <a:xfrm>
                      <a:off x="7252592" y="3181219"/>
                      <a:ext cx="2086614" cy="153441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D1583A80-1F08-9957-257A-8861EBED2419}"/>
                        </a:ext>
                      </a:extLst>
                    </p:cNvPr>
                    <p:cNvGrpSpPr/>
                    <p:nvPr/>
                  </p:nvGrpSpPr>
                  <p:grpSpPr>
                    <a:xfrm>
                      <a:off x="3525303" y="1663549"/>
                      <a:ext cx="5324020" cy="3913895"/>
                      <a:chOff x="4526562" y="1875373"/>
                      <a:chExt cx="5324020" cy="3913895"/>
                    </a:xfrm>
                  </p:grpSpPr>
                  <p:grpSp>
                    <p:nvGrpSpPr>
                      <p:cNvPr id="20" name="Group 19">
                        <a:extLst>
                          <a:ext uri="{FF2B5EF4-FFF2-40B4-BE49-F238E27FC236}">
                            <a16:creationId xmlns:a16="http://schemas.microsoft.com/office/drawing/2014/main" id="{3E8F85C8-05FD-FA1E-D4A8-41506C3AB310}"/>
                          </a:ext>
                        </a:extLst>
                      </p:cNvPr>
                      <p:cNvGrpSpPr/>
                      <p:nvPr/>
                    </p:nvGrpSpPr>
                    <p:grpSpPr>
                      <a:xfrm>
                        <a:off x="4526562" y="1875373"/>
                        <a:ext cx="5324020" cy="3458396"/>
                        <a:chOff x="5228410" y="1439014"/>
                        <a:chExt cx="5324020" cy="3458396"/>
                      </a:xfrm>
                    </p:grpSpPr>
                    <p:sp>
                      <p:nvSpPr>
                        <p:cNvPr id="22" name="Oval 21">
                          <a:extLst>
                            <a:ext uri="{FF2B5EF4-FFF2-40B4-BE49-F238E27FC236}">
                              <a16:creationId xmlns:a16="http://schemas.microsoft.com/office/drawing/2014/main" id="{41562A11-8F2E-1EF8-349A-4C3C6E59F1B1}"/>
                            </a:ext>
                          </a:extLst>
                        </p:cNvPr>
                        <p:cNvSpPr/>
                        <p:nvPr/>
                      </p:nvSpPr>
                      <p:spPr>
                        <a:xfrm>
                          <a:off x="6058929" y="3084509"/>
                          <a:ext cx="1215341" cy="106335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TextBox 22">
                          <a:extLst>
                            <a:ext uri="{FF2B5EF4-FFF2-40B4-BE49-F238E27FC236}">
                              <a16:creationId xmlns:a16="http://schemas.microsoft.com/office/drawing/2014/main" id="{D72B8070-DEC4-CEAD-E3F1-24FD90980FC8}"/>
                            </a:ext>
                          </a:extLst>
                        </p:cNvPr>
                        <p:cNvSpPr txBox="1"/>
                        <p:nvPr/>
                      </p:nvSpPr>
                      <p:spPr>
                        <a:xfrm>
                          <a:off x="5968926" y="3320279"/>
                          <a:ext cx="1466120" cy="478799"/>
                        </a:xfrm>
                        <a:prstGeom prst="rect">
                          <a:avLst/>
                        </a:prstGeom>
                        <a:noFill/>
                      </p:spPr>
                      <p:txBody>
                        <a:bodyPr wrap="square" rtlCol="0">
                          <a:spAutoFit/>
                        </a:bodyPr>
                        <a:lstStyle/>
                        <a:p>
                          <a:pPr algn="ctr"/>
                          <a:r>
                            <a:rPr lang="en-US" sz="1600" dirty="0" err="1"/>
                            <a:t>Vc</a:t>
                          </a:r>
                          <a:endParaRPr lang="en-US" sz="1600" dirty="0"/>
                        </a:p>
                        <a:p>
                          <a:pPr algn="ctr"/>
                          <a:r>
                            <a:rPr lang="en-US" sz="1400" dirty="0"/>
                            <a:t>Blood volume </a:t>
                          </a:r>
                        </a:p>
                      </p:txBody>
                    </p:sp>
                    <p:grpSp>
                      <p:nvGrpSpPr>
                        <p:cNvPr id="24" name="Group 23">
                          <a:extLst>
                            <a:ext uri="{FF2B5EF4-FFF2-40B4-BE49-F238E27FC236}">
                              <a16:creationId xmlns:a16="http://schemas.microsoft.com/office/drawing/2014/main" id="{F55C4F59-A09C-B18C-6D6C-1E178B67C1FC}"/>
                            </a:ext>
                          </a:extLst>
                        </p:cNvPr>
                        <p:cNvGrpSpPr/>
                        <p:nvPr/>
                      </p:nvGrpSpPr>
                      <p:grpSpPr>
                        <a:xfrm>
                          <a:off x="7814462" y="3279904"/>
                          <a:ext cx="720548" cy="775557"/>
                          <a:chOff x="8136624" y="4524614"/>
                          <a:chExt cx="720548" cy="775557"/>
                        </a:xfrm>
                      </p:grpSpPr>
                      <p:sp>
                        <p:nvSpPr>
                          <p:cNvPr id="34" name="TextBox 33">
                            <a:extLst>
                              <a:ext uri="{FF2B5EF4-FFF2-40B4-BE49-F238E27FC236}">
                                <a16:creationId xmlns:a16="http://schemas.microsoft.com/office/drawing/2014/main" id="{5F54C7CC-AD0C-D0D2-416F-2AA83F627046}"/>
                              </a:ext>
                            </a:extLst>
                          </p:cNvPr>
                          <p:cNvSpPr txBox="1"/>
                          <p:nvPr/>
                        </p:nvSpPr>
                        <p:spPr>
                          <a:xfrm>
                            <a:off x="8162302" y="4524614"/>
                            <a:ext cx="694870" cy="345799"/>
                          </a:xfrm>
                          <a:prstGeom prst="rect">
                            <a:avLst/>
                          </a:prstGeom>
                          <a:noFill/>
                        </p:spPr>
                        <p:txBody>
                          <a:bodyPr wrap="square" rtlCol="0">
                            <a:spAutoFit/>
                          </a:bodyPr>
                          <a:lstStyle/>
                          <a:p>
                            <a:r>
                              <a:rPr lang="en-US" sz="2000" b="1" dirty="0">
                                <a:solidFill>
                                  <a:schemeClr val="accent1"/>
                                </a:solidFill>
                              </a:rPr>
                              <a:t>K</a:t>
                            </a:r>
                            <a:r>
                              <a:rPr lang="en-US" sz="2000" b="1" baseline="-25000" dirty="0">
                                <a:solidFill>
                                  <a:schemeClr val="accent1"/>
                                </a:solidFill>
                              </a:rPr>
                              <a:t>12</a:t>
                            </a:r>
                          </a:p>
                        </p:txBody>
                      </p:sp>
                      <p:sp>
                        <p:nvSpPr>
                          <p:cNvPr id="35" name="TextBox 34">
                            <a:extLst>
                              <a:ext uri="{FF2B5EF4-FFF2-40B4-BE49-F238E27FC236}">
                                <a16:creationId xmlns:a16="http://schemas.microsoft.com/office/drawing/2014/main" id="{FE6E4850-3C18-329C-106A-7483CF8E17FA}"/>
                              </a:ext>
                            </a:extLst>
                          </p:cNvPr>
                          <p:cNvSpPr txBox="1"/>
                          <p:nvPr/>
                        </p:nvSpPr>
                        <p:spPr>
                          <a:xfrm>
                            <a:off x="8136624" y="5060772"/>
                            <a:ext cx="514407" cy="239399"/>
                          </a:xfrm>
                          <a:prstGeom prst="rect">
                            <a:avLst/>
                          </a:prstGeom>
                          <a:noFill/>
                        </p:spPr>
                        <p:txBody>
                          <a:bodyPr wrap="square" rtlCol="0">
                            <a:spAutoFit/>
                          </a:bodyPr>
                          <a:lstStyle/>
                          <a:p>
                            <a:pPr algn="ctr"/>
                            <a:r>
                              <a:rPr lang="en-US" sz="1200" b="1" dirty="0">
                                <a:solidFill>
                                  <a:schemeClr val="accent1"/>
                                </a:solidFill>
                              </a:rPr>
                              <a:t>K</a:t>
                            </a:r>
                            <a:r>
                              <a:rPr lang="en-US" sz="1200" b="1" baseline="-25000" dirty="0">
                                <a:solidFill>
                                  <a:schemeClr val="accent1"/>
                                </a:solidFill>
                              </a:rPr>
                              <a:t>21</a:t>
                            </a:r>
                          </a:p>
                        </p:txBody>
                      </p:sp>
                    </p:grpSp>
                    <p:sp>
                      <p:nvSpPr>
                        <p:cNvPr id="25" name="TextBox 24">
                          <a:extLst>
                            <a:ext uri="{FF2B5EF4-FFF2-40B4-BE49-F238E27FC236}">
                              <a16:creationId xmlns:a16="http://schemas.microsoft.com/office/drawing/2014/main" id="{25814A79-5B68-808F-5D90-0265119FED1E}"/>
                            </a:ext>
                          </a:extLst>
                        </p:cNvPr>
                        <p:cNvSpPr txBox="1"/>
                        <p:nvPr/>
                      </p:nvSpPr>
                      <p:spPr>
                        <a:xfrm>
                          <a:off x="6495649" y="4577140"/>
                          <a:ext cx="514405" cy="265999"/>
                        </a:xfrm>
                        <a:prstGeom prst="rect">
                          <a:avLst/>
                        </a:prstGeom>
                        <a:noFill/>
                      </p:spPr>
                      <p:txBody>
                        <a:bodyPr wrap="square" rtlCol="0">
                          <a:spAutoFit/>
                        </a:bodyPr>
                        <a:lstStyle/>
                        <a:p>
                          <a:r>
                            <a:rPr lang="en-US" sz="1400" dirty="0">
                              <a:solidFill>
                                <a:schemeClr val="accent1"/>
                              </a:solidFill>
                            </a:rPr>
                            <a:t>K</a:t>
                          </a:r>
                          <a:r>
                            <a:rPr lang="en-US" sz="1400" baseline="-25000" dirty="0">
                              <a:solidFill>
                                <a:schemeClr val="accent1"/>
                              </a:solidFill>
                            </a:rPr>
                            <a:t>10</a:t>
                          </a:r>
                        </a:p>
                      </p:txBody>
                    </p:sp>
                    <p:cxnSp>
                      <p:nvCxnSpPr>
                        <p:cNvPr id="26" name="Straight Arrow Connector 25">
                          <a:extLst>
                            <a:ext uri="{FF2B5EF4-FFF2-40B4-BE49-F238E27FC236}">
                              <a16:creationId xmlns:a16="http://schemas.microsoft.com/office/drawing/2014/main" id="{F172D936-21A7-BBB3-86DC-C3697294E673}"/>
                            </a:ext>
                          </a:extLst>
                        </p:cNvPr>
                        <p:cNvCxnSpPr>
                          <a:cxnSpLocks/>
                        </p:cNvCxnSpPr>
                        <p:nvPr/>
                      </p:nvCxnSpPr>
                      <p:spPr>
                        <a:xfrm flipH="1">
                          <a:off x="7515374" y="3645821"/>
                          <a:ext cx="1305202" cy="9517"/>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82F7CA1-520C-0811-0728-09B5678FE267}"/>
                            </a:ext>
                          </a:extLst>
                        </p:cNvPr>
                        <p:cNvCxnSpPr/>
                        <p:nvPr/>
                      </p:nvCxnSpPr>
                      <p:spPr>
                        <a:xfrm>
                          <a:off x="6722961" y="4218450"/>
                          <a:ext cx="0" cy="30777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45730F1-33F5-72D4-43AD-AE3B30F2809E}"/>
                            </a:ext>
                          </a:extLst>
                        </p:cNvPr>
                        <p:cNvCxnSpPr>
                          <a:cxnSpLocks/>
                        </p:cNvCxnSpPr>
                        <p:nvPr/>
                      </p:nvCxnSpPr>
                      <p:spPr>
                        <a:xfrm>
                          <a:off x="6714589" y="2330410"/>
                          <a:ext cx="0" cy="5702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8729A7-3669-E8F9-F4F3-F4A6809B80E5}"/>
                            </a:ext>
                          </a:extLst>
                        </p:cNvPr>
                        <p:cNvSpPr txBox="1"/>
                        <p:nvPr/>
                      </p:nvSpPr>
                      <p:spPr>
                        <a:xfrm>
                          <a:off x="5228410" y="1439014"/>
                          <a:ext cx="2809681" cy="55859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algn="ctr"/>
                          <a:r>
                            <a:rPr lang="en-US" b="1" dirty="0">
                              <a:solidFill>
                                <a:schemeClr val="accent1"/>
                              </a:solidFill>
                            </a:rPr>
                            <a:t>IV Fluid Challenge(s) under anesthesia  </a:t>
                          </a:r>
                        </a:p>
                      </p:txBody>
                    </p:sp>
                    <p:sp>
                      <p:nvSpPr>
                        <p:cNvPr id="30" name="Rounded Rectangle 29">
                          <a:extLst>
                            <a:ext uri="{FF2B5EF4-FFF2-40B4-BE49-F238E27FC236}">
                              <a16:creationId xmlns:a16="http://schemas.microsoft.com/office/drawing/2014/main" id="{BBBBBD65-84D8-79A6-A527-DC83E99E6F63}"/>
                            </a:ext>
                          </a:extLst>
                        </p:cNvPr>
                        <p:cNvSpPr/>
                        <p:nvPr/>
                      </p:nvSpPr>
                      <p:spPr>
                        <a:xfrm>
                          <a:off x="7836069" y="3305634"/>
                          <a:ext cx="661178" cy="910065"/>
                        </a:xfrm>
                        <a:prstGeom prst="round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F6BF70F3-4CC2-6DE1-5A2D-1434AF5240BF}"/>
                            </a:ext>
                          </a:extLst>
                        </p:cNvPr>
                        <p:cNvSpPr/>
                        <p:nvPr/>
                      </p:nvSpPr>
                      <p:spPr>
                        <a:xfrm>
                          <a:off x="6462531" y="4558855"/>
                          <a:ext cx="514404" cy="338555"/>
                        </a:xfrm>
                        <a:prstGeom prst="round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76F046B-0B0F-D9E5-4B9D-2811E2D4157E}"/>
                            </a:ext>
                          </a:extLst>
                        </p:cNvPr>
                        <p:cNvSpPr/>
                        <p:nvPr/>
                      </p:nvSpPr>
                      <p:spPr>
                        <a:xfrm>
                          <a:off x="8906618" y="2988532"/>
                          <a:ext cx="1645812" cy="147680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E5C5FF51-4242-F61C-CDDE-50D1AB6386BB}"/>
                            </a:ext>
                          </a:extLst>
                        </p:cNvPr>
                        <p:cNvSpPr txBox="1"/>
                        <p:nvPr/>
                      </p:nvSpPr>
                      <p:spPr>
                        <a:xfrm>
                          <a:off x="9121597" y="3356149"/>
                          <a:ext cx="1257214" cy="664997"/>
                        </a:xfrm>
                        <a:prstGeom prst="rect">
                          <a:avLst/>
                        </a:prstGeom>
                        <a:noFill/>
                      </p:spPr>
                      <p:txBody>
                        <a:bodyPr wrap="square" rtlCol="0">
                          <a:spAutoFit/>
                        </a:bodyPr>
                        <a:lstStyle/>
                        <a:p>
                          <a:pPr algn="ctr"/>
                          <a:r>
                            <a:rPr lang="en-US" sz="1600" dirty="0"/>
                            <a:t>Vt</a:t>
                          </a:r>
                        </a:p>
                        <a:p>
                          <a:pPr algn="ctr"/>
                          <a:r>
                            <a:rPr lang="en-US" sz="1400" dirty="0"/>
                            <a:t>Tissue volume </a:t>
                          </a:r>
                        </a:p>
                      </p:txBody>
                    </p:sp>
                  </p:grpSp>
                  <p:sp>
                    <p:nvSpPr>
                      <p:cNvPr id="17" name="TextBox 16">
                        <a:extLst>
                          <a:ext uri="{FF2B5EF4-FFF2-40B4-BE49-F238E27FC236}">
                            <a16:creationId xmlns:a16="http://schemas.microsoft.com/office/drawing/2014/main" id="{20C9398A-6BE0-8822-ECBF-3235FEFB6E1C}"/>
                          </a:ext>
                        </a:extLst>
                      </p:cNvPr>
                      <p:cNvSpPr txBox="1"/>
                      <p:nvPr/>
                    </p:nvSpPr>
                    <p:spPr>
                      <a:xfrm>
                        <a:off x="5049281" y="5481491"/>
                        <a:ext cx="1764245" cy="307777"/>
                      </a:xfrm>
                      <a:prstGeom prst="rect">
                        <a:avLst/>
                      </a:prstGeom>
                      <a:noFill/>
                    </p:spPr>
                    <p:txBody>
                      <a:bodyPr wrap="square" rtlCol="0">
                        <a:spAutoFit/>
                      </a:bodyPr>
                      <a:lstStyle/>
                      <a:p>
                        <a:pPr algn="ctr"/>
                        <a:r>
                          <a:rPr lang="en-US" sz="1400" dirty="0"/>
                          <a:t>Urine output</a:t>
                        </a:r>
                      </a:p>
                    </p:txBody>
                  </p:sp>
                </p:grpSp>
              </p:grpSp>
              <p:sp>
                <p:nvSpPr>
                  <p:cNvPr id="8" name="TextBox 7">
                    <a:extLst>
                      <a:ext uri="{FF2B5EF4-FFF2-40B4-BE49-F238E27FC236}">
                        <a16:creationId xmlns:a16="http://schemas.microsoft.com/office/drawing/2014/main" id="{735E8A3D-4A9D-3EB4-F4D1-57B885C31797}"/>
                      </a:ext>
                    </a:extLst>
                  </p:cNvPr>
                  <p:cNvSpPr txBox="1"/>
                  <p:nvPr/>
                </p:nvSpPr>
                <p:spPr>
                  <a:xfrm>
                    <a:off x="5884630" y="2407853"/>
                    <a:ext cx="2791074" cy="638398"/>
                  </a:xfrm>
                  <a:prstGeom prst="rect">
                    <a:avLst/>
                  </a:prstGeom>
                  <a:solidFill>
                    <a:schemeClr val="bg1">
                      <a:lumMod val="95000"/>
                    </a:schemeClr>
                  </a:solidFill>
                  <a:ln>
                    <a:solidFill>
                      <a:schemeClr val="tx1"/>
                    </a:solidFill>
                  </a:ln>
                </p:spPr>
                <p:txBody>
                  <a:bodyPr wrap="square" rtlCol="0">
                    <a:spAutoFit/>
                  </a:bodyPr>
                  <a:lstStyle/>
                  <a:p>
                    <a:pPr algn="ctr"/>
                    <a:r>
                      <a:rPr lang="en-US" sz="1400" dirty="0"/>
                      <a:t>K</a:t>
                    </a:r>
                    <a:r>
                      <a:rPr lang="en-US" sz="1400" baseline="-25000" dirty="0"/>
                      <a:t>12</a:t>
                    </a:r>
                    <a:r>
                      <a:rPr lang="en-US" sz="1400" dirty="0"/>
                      <a:t> rate is ∝  Vc expansion - net fluid is lost to tissues as return of fluid rate K</a:t>
                    </a:r>
                    <a:r>
                      <a:rPr lang="en-US" sz="1400" baseline="-25000" dirty="0"/>
                      <a:t>21 </a:t>
                    </a:r>
                    <a:r>
                      <a:rPr lang="en-US" sz="1400" dirty="0"/>
                      <a:t>is suppressed</a:t>
                    </a:r>
                  </a:p>
                </p:txBody>
              </p:sp>
              <p:cxnSp>
                <p:nvCxnSpPr>
                  <p:cNvPr id="9" name="Straight Arrow Connector 8">
                    <a:extLst>
                      <a:ext uri="{FF2B5EF4-FFF2-40B4-BE49-F238E27FC236}">
                        <a16:creationId xmlns:a16="http://schemas.microsoft.com/office/drawing/2014/main" id="{085972DE-BB7A-1DDE-26A0-272A4C24A2A6}"/>
                      </a:ext>
                    </a:extLst>
                  </p:cNvPr>
                  <p:cNvCxnSpPr>
                    <a:cxnSpLocks/>
                  </p:cNvCxnSpPr>
                  <p:nvPr/>
                </p:nvCxnSpPr>
                <p:spPr>
                  <a:xfrm flipV="1">
                    <a:off x="8653248" y="3370100"/>
                    <a:ext cx="264782" cy="5355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grpSp>
          <p:cxnSp>
            <p:nvCxnSpPr>
              <p:cNvPr id="40" name="Straight Arrow Connector 39">
                <a:extLst>
                  <a:ext uri="{FF2B5EF4-FFF2-40B4-BE49-F238E27FC236}">
                    <a16:creationId xmlns:a16="http://schemas.microsoft.com/office/drawing/2014/main" id="{C0280334-3A46-160F-3C50-78DCBC1F0CD6}"/>
                  </a:ext>
                </a:extLst>
              </p:cNvPr>
              <p:cNvCxnSpPr>
                <a:cxnSpLocks/>
              </p:cNvCxnSpPr>
              <p:nvPr/>
            </p:nvCxnSpPr>
            <p:spPr>
              <a:xfrm flipV="1">
                <a:off x="6987697" y="4198169"/>
                <a:ext cx="383911" cy="1080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9BF38F5-3571-3C41-31B7-0A3C7F834140}"/>
                  </a:ext>
                </a:extLst>
              </p:cNvPr>
              <p:cNvCxnSpPr>
                <a:cxnSpLocks/>
              </p:cNvCxnSpPr>
              <p:nvPr/>
            </p:nvCxnSpPr>
            <p:spPr>
              <a:xfrm>
                <a:off x="6927486" y="4654980"/>
                <a:ext cx="324754" cy="7380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7BED20EB-8D08-83DE-A862-E846842F9F16}"/>
                </a:ext>
              </a:extLst>
            </p:cNvPr>
            <p:cNvSpPr txBox="1"/>
            <p:nvPr/>
          </p:nvSpPr>
          <p:spPr>
            <a:xfrm>
              <a:off x="-151618" y="2056770"/>
              <a:ext cx="3364855" cy="1384995"/>
            </a:xfrm>
            <a:prstGeom prst="rect">
              <a:avLst/>
            </a:prstGeom>
            <a:solidFill>
              <a:schemeClr val="bg1">
                <a:lumMod val="95000"/>
              </a:schemeClr>
            </a:solidFill>
            <a:ln>
              <a:solidFill>
                <a:schemeClr val="tx1"/>
              </a:solidFill>
            </a:ln>
          </p:spPr>
          <p:txBody>
            <a:bodyPr wrap="square" rtlCol="0">
              <a:spAutoFit/>
            </a:bodyPr>
            <a:lstStyle/>
            <a:p>
              <a:pPr algn="ctr"/>
              <a:r>
                <a:rPr lang="en-US" sz="1400" dirty="0"/>
                <a:t>Net result of impact pharmacokinetic of anesthesia is that as the Vc expands with each FC the net rate loss of fluid increases,  this  makes the BV change variable &amp; hard to predict without computer simulation  </a:t>
              </a:r>
            </a:p>
          </p:txBody>
        </p:sp>
        <p:sp>
          <p:nvSpPr>
            <p:cNvPr id="50" name="TextBox 49">
              <a:extLst>
                <a:ext uri="{FF2B5EF4-FFF2-40B4-BE49-F238E27FC236}">
                  <a16:creationId xmlns:a16="http://schemas.microsoft.com/office/drawing/2014/main" id="{374C790E-F85E-C0EC-C8B7-780905AB8EF6}"/>
                </a:ext>
              </a:extLst>
            </p:cNvPr>
            <p:cNvSpPr txBox="1"/>
            <p:nvPr/>
          </p:nvSpPr>
          <p:spPr>
            <a:xfrm>
              <a:off x="1557596" y="4372187"/>
              <a:ext cx="2682858" cy="523220"/>
            </a:xfrm>
            <a:prstGeom prst="rect">
              <a:avLst/>
            </a:prstGeom>
            <a:solidFill>
              <a:schemeClr val="bg1">
                <a:lumMod val="95000"/>
              </a:schemeClr>
            </a:solidFill>
            <a:ln>
              <a:solidFill>
                <a:schemeClr val="tx1"/>
              </a:solidFill>
            </a:ln>
          </p:spPr>
          <p:txBody>
            <a:bodyPr wrap="square" rtlCol="0">
              <a:spAutoFit/>
            </a:bodyPr>
            <a:lstStyle/>
            <a:p>
              <a:pPr algn="ctr"/>
              <a:r>
                <a:rPr lang="en-US" sz="1400" dirty="0"/>
                <a:t>K</a:t>
              </a:r>
              <a:r>
                <a:rPr lang="en-US" sz="1400" baseline="-25000" dirty="0"/>
                <a:t>21</a:t>
              </a:r>
              <a:r>
                <a:rPr lang="en-US" sz="1400" dirty="0"/>
                <a:t> &amp; K</a:t>
              </a:r>
              <a:r>
                <a:rPr lang="en-US" sz="1400" baseline="-25000" dirty="0"/>
                <a:t>10</a:t>
              </a:r>
              <a:r>
                <a:rPr lang="en-US" sz="1400" dirty="0"/>
                <a:t> rates are reduced under anesthesia </a:t>
              </a:r>
            </a:p>
          </p:txBody>
        </p:sp>
      </p:grpSp>
      <p:cxnSp>
        <p:nvCxnSpPr>
          <p:cNvPr id="1028" name="Straight Arrow Connector 1027">
            <a:extLst>
              <a:ext uri="{FF2B5EF4-FFF2-40B4-BE49-F238E27FC236}">
                <a16:creationId xmlns:a16="http://schemas.microsoft.com/office/drawing/2014/main" id="{1F3E400C-BE4C-CD81-EA68-ED1001B2CD70}"/>
              </a:ext>
            </a:extLst>
          </p:cNvPr>
          <p:cNvCxnSpPr>
            <a:cxnSpLocks/>
          </p:cNvCxnSpPr>
          <p:nvPr/>
        </p:nvCxnSpPr>
        <p:spPr>
          <a:xfrm>
            <a:off x="7305454" y="5157866"/>
            <a:ext cx="1219307" cy="0"/>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1034" name="Title 1033">
            <a:extLst>
              <a:ext uri="{FF2B5EF4-FFF2-40B4-BE49-F238E27FC236}">
                <a16:creationId xmlns:a16="http://schemas.microsoft.com/office/drawing/2014/main" id="{8CD768EA-CA10-1BE2-8856-7B07BBF5255A}"/>
              </a:ext>
            </a:extLst>
          </p:cNvPr>
          <p:cNvSpPr>
            <a:spLocks noGrp="1"/>
          </p:cNvSpPr>
          <p:nvPr>
            <p:ph type="title"/>
          </p:nvPr>
        </p:nvSpPr>
        <p:spPr>
          <a:xfrm>
            <a:off x="618966" y="478928"/>
            <a:ext cx="10515600" cy="1325563"/>
          </a:xfrm>
        </p:spPr>
        <p:txBody>
          <a:bodyPr>
            <a:noAutofit/>
          </a:bodyPr>
          <a:lstStyle/>
          <a:p>
            <a:r>
              <a:rPr lang="en-US" sz="4000" dirty="0"/>
              <a:t>Simulating the impact  of IV fluids on blood volume changes</a:t>
            </a:r>
            <a:br>
              <a:rPr lang="en-US" sz="4000" dirty="0"/>
            </a:br>
            <a:endParaRPr lang="en-US" sz="4000" dirty="0"/>
          </a:p>
        </p:txBody>
      </p:sp>
      <p:sp>
        <p:nvSpPr>
          <p:cNvPr id="1036" name="Footer Placeholder 1035">
            <a:extLst>
              <a:ext uri="{FF2B5EF4-FFF2-40B4-BE49-F238E27FC236}">
                <a16:creationId xmlns:a16="http://schemas.microsoft.com/office/drawing/2014/main" id="{FE5F0C5A-C601-F1BF-920A-214B61914487}"/>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114653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4382-18A1-5521-7EB0-B066F3ABAE8F}"/>
              </a:ext>
            </a:extLst>
          </p:cNvPr>
          <p:cNvSpPr>
            <a:spLocks noGrp="1"/>
          </p:cNvSpPr>
          <p:nvPr>
            <p:ph type="title"/>
          </p:nvPr>
        </p:nvSpPr>
        <p:spPr>
          <a:xfrm>
            <a:off x="1169671" y="582295"/>
            <a:ext cx="10515600" cy="1325563"/>
          </a:xfrm>
        </p:spPr>
        <p:txBody>
          <a:bodyPr/>
          <a:lstStyle/>
          <a:p>
            <a:r>
              <a:rPr lang="en-US" dirty="0"/>
              <a:t>Lessons from pharmacokinetic analysis of the  BV impact of crystalloid FCs</a:t>
            </a:r>
          </a:p>
        </p:txBody>
      </p:sp>
      <p:grpSp>
        <p:nvGrpSpPr>
          <p:cNvPr id="12" name="Group 11">
            <a:extLst>
              <a:ext uri="{FF2B5EF4-FFF2-40B4-BE49-F238E27FC236}">
                <a16:creationId xmlns:a16="http://schemas.microsoft.com/office/drawing/2014/main" id="{BF0B8BEA-CEDB-CEBE-25BB-C9A6703F2D2A}"/>
              </a:ext>
            </a:extLst>
          </p:cNvPr>
          <p:cNvGrpSpPr/>
          <p:nvPr/>
        </p:nvGrpSpPr>
        <p:grpSpPr>
          <a:xfrm>
            <a:off x="6850911" y="2221392"/>
            <a:ext cx="3207490" cy="3528970"/>
            <a:chOff x="5575003" y="2221392"/>
            <a:chExt cx="3207490" cy="3528970"/>
          </a:xfrm>
        </p:grpSpPr>
        <p:sp>
          <p:nvSpPr>
            <p:cNvPr id="6" name="TextBox 5">
              <a:extLst>
                <a:ext uri="{FF2B5EF4-FFF2-40B4-BE49-F238E27FC236}">
                  <a16:creationId xmlns:a16="http://schemas.microsoft.com/office/drawing/2014/main" id="{E74D439F-E3C2-EEE2-1301-12A61AB48131}"/>
                </a:ext>
              </a:extLst>
            </p:cNvPr>
            <p:cNvSpPr txBox="1"/>
            <p:nvPr/>
          </p:nvSpPr>
          <p:spPr>
            <a:xfrm>
              <a:off x="5575003" y="3489033"/>
              <a:ext cx="3207489" cy="738664"/>
            </a:xfrm>
            <a:prstGeom prst="rect">
              <a:avLst/>
            </a:prstGeom>
            <a:solidFill>
              <a:schemeClr val="bg1">
                <a:lumMod val="95000"/>
              </a:schemeClr>
            </a:solidFill>
          </p:spPr>
          <p:txBody>
            <a:bodyPr wrap="square" rtlCol="0">
              <a:spAutoFit/>
            </a:bodyPr>
            <a:lstStyle/>
            <a:p>
              <a:r>
                <a:rPr lang="en-US" sz="1400" dirty="0"/>
                <a:t>The % changes in BV achieved after a FC are therefore variable and the % change reduces across a series of FCs</a:t>
              </a:r>
            </a:p>
          </p:txBody>
        </p:sp>
        <p:sp>
          <p:nvSpPr>
            <p:cNvPr id="7" name="TextBox 6">
              <a:extLst>
                <a:ext uri="{FF2B5EF4-FFF2-40B4-BE49-F238E27FC236}">
                  <a16:creationId xmlns:a16="http://schemas.microsoft.com/office/drawing/2014/main" id="{1B54C2CE-D6C1-EA46-42BD-4B162FB212CA}"/>
                </a:ext>
              </a:extLst>
            </p:cNvPr>
            <p:cNvSpPr txBox="1"/>
            <p:nvPr/>
          </p:nvSpPr>
          <p:spPr>
            <a:xfrm>
              <a:off x="5575004" y="2221392"/>
              <a:ext cx="3207489" cy="954107"/>
            </a:xfrm>
            <a:prstGeom prst="rect">
              <a:avLst/>
            </a:prstGeom>
            <a:solidFill>
              <a:schemeClr val="bg1">
                <a:lumMod val="95000"/>
              </a:schemeClr>
            </a:solidFill>
          </p:spPr>
          <p:txBody>
            <a:bodyPr wrap="square" rtlCol="0">
              <a:spAutoFit/>
            </a:bodyPr>
            <a:lstStyle/>
            <a:p>
              <a:r>
                <a:rPr lang="en-US" sz="1400" dirty="0"/>
                <a:t>The BV impact of a fluid challenge is offset by the  loss rate (K</a:t>
              </a:r>
              <a:r>
                <a:rPr lang="en-US" sz="1400" baseline="-25000" dirty="0"/>
                <a:t>12</a:t>
              </a:r>
              <a:r>
                <a:rPr lang="en-US" sz="1400" dirty="0"/>
                <a:t>) of fluid to the tissue compartment. This rate increases as it is ∝ to the BV expansion </a:t>
              </a:r>
            </a:p>
          </p:txBody>
        </p:sp>
        <p:sp>
          <p:nvSpPr>
            <p:cNvPr id="11" name="TextBox 10">
              <a:extLst>
                <a:ext uri="{FF2B5EF4-FFF2-40B4-BE49-F238E27FC236}">
                  <a16:creationId xmlns:a16="http://schemas.microsoft.com/office/drawing/2014/main" id="{22692558-0FE0-4C34-EF00-136714217E85}"/>
                </a:ext>
              </a:extLst>
            </p:cNvPr>
            <p:cNvSpPr txBox="1"/>
            <p:nvPr/>
          </p:nvSpPr>
          <p:spPr>
            <a:xfrm>
              <a:off x="5575003" y="4580811"/>
              <a:ext cx="3207489" cy="1169551"/>
            </a:xfrm>
            <a:prstGeom prst="rect">
              <a:avLst/>
            </a:prstGeom>
            <a:solidFill>
              <a:schemeClr val="bg1">
                <a:lumMod val="95000"/>
              </a:schemeClr>
            </a:solidFill>
          </p:spPr>
          <p:txBody>
            <a:bodyPr wrap="square" rtlCol="0">
              <a:spAutoFit/>
            </a:bodyPr>
            <a:lstStyle/>
            <a:p>
              <a:r>
                <a:rPr lang="en-US" sz="1400" dirty="0"/>
                <a:t>The BV expansion falls quickly after the FC in an exponential manner reaching equilibrium in 30 minutes when the tissue fluid return rate (K</a:t>
              </a:r>
              <a:r>
                <a:rPr lang="en-US" sz="1400" baseline="-25000" dirty="0"/>
                <a:t>21</a:t>
              </a:r>
              <a:r>
                <a:rPr lang="en-US" sz="1400" dirty="0"/>
                <a:t>) matches the Vc loss rate </a:t>
              </a:r>
            </a:p>
          </p:txBody>
        </p:sp>
      </p:grpSp>
      <p:grpSp>
        <p:nvGrpSpPr>
          <p:cNvPr id="15" name="Group 14">
            <a:extLst>
              <a:ext uri="{FF2B5EF4-FFF2-40B4-BE49-F238E27FC236}">
                <a16:creationId xmlns:a16="http://schemas.microsoft.com/office/drawing/2014/main" id="{09FE9FC0-06C4-AEAC-9B97-A5FC78C87A50}"/>
              </a:ext>
            </a:extLst>
          </p:cNvPr>
          <p:cNvGrpSpPr/>
          <p:nvPr/>
        </p:nvGrpSpPr>
        <p:grpSpPr>
          <a:xfrm>
            <a:off x="2707900" y="2136328"/>
            <a:ext cx="3581346" cy="4289682"/>
            <a:chOff x="2846125" y="2221392"/>
            <a:chExt cx="3581346" cy="4289682"/>
          </a:xfrm>
        </p:grpSpPr>
        <p:pic>
          <p:nvPicPr>
            <p:cNvPr id="13" name="Picture 12">
              <a:extLst>
                <a:ext uri="{FF2B5EF4-FFF2-40B4-BE49-F238E27FC236}">
                  <a16:creationId xmlns:a16="http://schemas.microsoft.com/office/drawing/2014/main" id="{560227E2-BAB9-5103-A9C8-F2AE7B9AD426}"/>
                </a:ext>
              </a:extLst>
            </p:cNvPr>
            <p:cNvPicPr>
              <a:picLocks noChangeAspect="1"/>
            </p:cNvPicPr>
            <p:nvPr/>
          </p:nvPicPr>
          <p:blipFill>
            <a:blip r:embed="rId2"/>
            <a:stretch>
              <a:fillRect/>
            </a:stretch>
          </p:blipFill>
          <p:spPr>
            <a:xfrm>
              <a:off x="2846125" y="4522210"/>
              <a:ext cx="3581346" cy="1988864"/>
            </a:xfrm>
            <a:prstGeom prst="rect">
              <a:avLst/>
            </a:prstGeom>
          </p:spPr>
        </p:pic>
        <p:pic>
          <p:nvPicPr>
            <p:cNvPr id="14" name="Picture 13">
              <a:extLst>
                <a:ext uri="{FF2B5EF4-FFF2-40B4-BE49-F238E27FC236}">
                  <a16:creationId xmlns:a16="http://schemas.microsoft.com/office/drawing/2014/main" id="{E332F4D8-7BCB-10F9-A071-CDF949C964B2}"/>
                </a:ext>
              </a:extLst>
            </p:cNvPr>
            <p:cNvPicPr>
              <a:picLocks noChangeAspect="1"/>
            </p:cNvPicPr>
            <p:nvPr/>
          </p:nvPicPr>
          <p:blipFill>
            <a:blip r:embed="rId3"/>
            <a:stretch>
              <a:fillRect/>
            </a:stretch>
          </p:blipFill>
          <p:spPr>
            <a:xfrm>
              <a:off x="2902832" y="2221392"/>
              <a:ext cx="3488918" cy="2138621"/>
            </a:xfrm>
            <a:prstGeom prst="rect">
              <a:avLst/>
            </a:prstGeom>
          </p:spPr>
        </p:pic>
      </p:grpSp>
      <p:sp>
        <p:nvSpPr>
          <p:cNvPr id="16" name="Footer Placeholder 15">
            <a:extLst>
              <a:ext uri="{FF2B5EF4-FFF2-40B4-BE49-F238E27FC236}">
                <a16:creationId xmlns:a16="http://schemas.microsoft.com/office/drawing/2014/main" id="{4B155FC3-A51E-BF22-54C3-213B5FC6F102}"/>
              </a:ext>
            </a:extLst>
          </p:cNvPr>
          <p:cNvSpPr>
            <a:spLocks noGrp="1"/>
          </p:cNvSpPr>
          <p:nvPr>
            <p:ph type="ftr" sz="quarter" idx="11"/>
          </p:nvPr>
        </p:nvSpPr>
        <p:spPr/>
        <p:txBody>
          <a:bodyPr/>
          <a:lstStyle/>
          <a:p>
            <a:r>
              <a:rPr lang="en-US"/>
              <a:t>© TOB1 2025</a:t>
            </a:r>
          </a:p>
        </p:txBody>
      </p:sp>
    </p:spTree>
    <p:extLst>
      <p:ext uri="{BB962C8B-B14F-4D97-AF65-F5344CB8AC3E}">
        <p14:creationId xmlns:p14="http://schemas.microsoft.com/office/powerpoint/2010/main" val="162926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6100</TotalTime>
  <Words>1156</Words>
  <Application>Microsoft Macintosh PowerPoint</Application>
  <PresentationFormat>Widescreen</PresentationFormat>
  <Paragraphs>122</Paragraphs>
  <Slides>16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Revisiting the Fluid Challenge </vt:lpstr>
      <vt:lpstr>PowerPoint Presentation</vt:lpstr>
      <vt:lpstr>Practical Goals </vt:lpstr>
      <vt:lpstr>Purpose of the fluid challenge </vt:lpstr>
      <vt:lpstr>Physiology</vt:lpstr>
      <vt:lpstr>The fluid challenge methodology </vt:lpstr>
      <vt:lpstr>What’s changed / available now ?</vt:lpstr>
      <vt:lpstr>Simulating the impact  of IV fluids on blood volume changes </vt:lpstr>
      <vt:lpstr>Lessons from pharmacokinetic analysis of the  BV impact of crystalloid FCs</vt:lpstr>
      <vt:lpstr>Kinetic analysis challenges FC assumptions</vt:lpstr>
      <vt:lpstr>Summary </vt:lpstr>
      <vt:lpstr>Combining fluid challenge simulation with hemodynamic monitoring </vt:lpstr>
      <vt:lpstr>How could this  this work?  OFIS® Optimizing Fluids in Surgery </vt:lpstr>
      <vt:lpstr>Establishing pre-load dependency</vt:lpstr>
      <vt:lpstr>Establishing pre-load dependency</vt:lpstr>
      <vt:lpstr>Establishing relative position on the Frank-Starling curve</vt:lpstr>
    </vt:vector>
  </TitlesOfParts>
  <Manager/>
  <Company>TOB1 Consulting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the Fluid Challenge </dc:title>
  <dc:subject/>
  <dc:creator>Dr Terence O'Brien</dc:creator>
  <cp:keywords/>
  <dc:description/>
  <cp:lastModifiedBy>Terence O'Brien</cp:lastModifiedBy>
  <cp:revision>39</cp:revision>
  <cp:lastPrinted>2025-06-12T14:05:17Z</cp:lastPrinted>
  <dcterms:created xsi:type="dcterms:W3CDTF">2025-06-08T09:46:53Z</dcterms:created>
  <dcterms:modified xsi:type="dcterms:W3CDTF">2025-06-12T15:27:18Z</dcterms:modified>
  <cp:category/>
</cp:coreProperties>
</file>